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47" r:id="rId2"/>
    <p:sldId id="364" r:id="rId3"/>
    <p:sldId id="365" r:id="rId4"/>
    <p:sldId id="378" r:id="rId5"/>
    <p:sldId id="324" r:id="rId6"/>
    <p:sldId id="390" r:id="rId7"/>
    <p:sldId id="397" r:id="rId8"/>
    <p:sldId id="398" r:id="rId9"/>
    <p:sldId id="399" r:id="rId10"/>
    <p:sldId id="400" r:id="rId11"/>
    <p:sldId id="391" r:id="rId12"/>
    <p:sldId id="415" r:id="rId13"/>
    <p:sldId id="394" r:id="rId14"/>
    <p:sldId id="411" r:id="rId15"/>
    <p:sldId id="404" r:id="rId16"/>
    <p:sldId id="405" r:id="rId17"/>
    <p:sldId id="410" r:id="rId18"/>
    <p:sldId id="393" r:id="rId19"/>
    <p:sldId id="396" r:id="rId20"/>
    <p:sldId id="371" r:id="rId21"/>
    <p:sldId id="350" r:id="rId22"/>
    <p:sldId id="407" r:id="rId23"/>
    <p:sldId id="408" r:id="rId24"/>
    <p:sldId id="409" r:id="rId25"/>
    <p:sldId id="413" r:id="rId26"/>
    <p:sldId id="338" r:id="rId27"/>
    <p:sldId id="387" r:id="rId28"/>
    <p:sldId id="416" r:id="rId29"/>
    <p:sldId id="386" r:id="rId30"/>
    <p:sldId id="418" r:id="rId31"/>
    <p:sldId id="412" r:id="rId32"/>
    <p:sldId id="402" r:id="rId33"/>
    <p:sldId id="388" r:id="rId34"/>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9" autoAdjust="0"/>
    <p:restoredTop sz="86423" autoAdjust="0"/>
  </p:normalViewPr>
  <p:slideViewPr>
    <p:cSldViewPr>
      <p:cViewPr varScale="1">
        <p:scale>
          <a:sx n="50" d="100"/>
          <a:sy n="50" d="100"/>
        </p:scale>
        <p:origin x="44" y="72"/>
      </p:cViewPr>
      <p:guideLst>
        <p:guide orient="horz" pos="2160"/>
        <p:guide pos="2880"/>
      </p:guideLst>
    </p:cSldViewPr>
  </p:slideViewPr>
  <p:outlineViewPr>
    <p:cViewPr>
      <p:scale>
        <a:sx n="33" d="100"/>
        <a:sy n="33" d="100"/>
      </p:scale>
      <p:origin x="0" y="-1196"/>
    </p:cViewPr>
  </p:outlineViewPr>
  <p:notesTextViewPr>
    <p:cViewPr>
      <p:scale>
        <a:sx n="1" d="1"/>
        <a:sy n="1" d="1"/>
      </p:scale>
      <p:origin x="0" y="0"/>
    </p:cViewPr>
  </p:notesTextViewPr>
  <p:sorterViewPr>
    <p:cViewPr varScale="1">
      <p:scale>
        <a:sx n="100" d="100"/>
        <a:sy n="100" d="100"/>
      </p:scale>
      <p:origin x="0" y="-6956"/>
    </p:cViewPr>
  </p:sorterViewPr>
  <p:notesViewPr>
    <p:cSldViewPr>
      <p:cViewPr>
        <p:scale>
          <a:sx n="100" d="100"/>
          <a:sy n="100" d="100"/>
        </p:scale>
        <p:origin x="-1818" y="260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3076364" cy="511732"/>
          </a:xfrm>
          <a:prstGeom prst="rect">
            <a:avLst/>
          </a:prstGeom>
        </p:spPr>
        <p:txBody>
          <a:bodyPr vert="horz" lIns="99019" tIns="49509" rIns="99019" bIns="49509" rtlCol="0"/>
          <a:lstStyle>
            <a:lvl1pPr algn="l">
              <a:defRPr sz="1400"/>
            </a:lvl1pPr>
          </a:lstStyle>
          <a:p>
            <a:endParaRPr kumimoji="1" lang="ja-JP" altLang="en-US"/>
          </a:p>
        </p:txBody>
      </p:sp>
      <p:sp>
        <p:nvSpPr>
          <p:cNvPr id="3" name="日付プレースホルダー 2"/>
          <p:cNvSpPr>
            <a:spLocks noGrp="1"/>
          </p:cNvSpPr>
          <p:nvPr>
            <p:ph type="dt" idx="1"/>
          </p:nvPr>
        </p:nvSpPr>
        <p:spPr>
          <a:xfrm>
            <a:off x="4021297" y="0"/>
            <a:ext cx="3076364" cy="511732"/>
          </a:xfrm>
          <a:prstGeom prst="rect">
            <a:avLst/>
          </a:prstGeom>
        </p:spPr>
        <p:txBody>
          <a:bodyPr vert="horz" lIns="99019" tIns="49509" rIns="99019" bIns="49509" rtlCol="0"/>
          <a:lstStyle>
            <a:lvl1pPr algn="r">
              <a:defRPr sz="1400"/>
            </a:lvl1pPr>
          </a:lstStyle>
          <a:p>
            <a:fld id="{BC791F48-721B-41B0-BD18-58B54320D0C8}" type="datetimeFigureOut">
              <a:rPr kumimoji="1" lang="ja-JP" altLang="en-US" smtClean="0"/>
              <a:t>2024/3/17</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19" tIns="49509" rIns="99019" bIns="49509" rtlCol="0" anchor="ctr"/>
          <a:lstStyle/>
          <a:p>
            <a:endParaRPr lang="ja-JP" altLang="en-US"/>
          </a:p>
        </p:txBody>
      </p:sp>
      <p:sp>
        <p:nvSpPr>
          <p:cNvPr id="5" name="ノート プレースホルダー 4"/>
          <p:cNvSpPr>
            <a:spLocks noGrp="1"/>
          </p:cNvSpPr>
          <p:nvPr>
            <p:ph type="body" sz="quarter" idx="3"/>
          </p:nvPr>
        </p:nvSpPr>
        <p:spPr>
          <a:xfrm>
            <a:off x="709931" y="4861445"/>
            <a:ext cx="5679440" cy="4605577"/>
          </a:xfrm>
          <a:prstGeom prst="rect">
            <a:avLst/>
          </a:prstGeom>
        </p:spPr>
        <p:txBody>
          <a:bodyPr vert="horz" lIns="99019" tIns="49509" rIns="99019" bIns="4950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721106"/>
            <a:ext cx="3076364" cy="511732"/>
          </a:xfrm>
          <a:prstGeom prst="rect">
            <a:avLst/>
          </a:prstGeom>
        </p:spPr>
        <p:txBody>
          <a:bodyPr vert="horz" lIns="99019" tIns="49509" rIns="99019" bIns="49509"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4021297" y="9721106"/>
            <a:ext cx="3076364" cy="511732"/>
          </a:xfrm>
          <a:prstGeom prst="rect">
            <a:avLst/>
          </a:prstGeom>
        </p:spPr>
        <p:txBody>
          <a:bodyPr vert="horz" lIns="99019" tIns="49509" rIns="99019" bIns="49509" rtlCol="0" anchor="b"/>
          <a:lstStyle>
            <a:lvl1pPr algn="r">
              <a:defRPr sz="1400"/>
            </a:lvl1pPr>
          </a:lstStyle>
          <a:p>
            <a:fld id="{E87CFDA8-C4A4-4B82-8B4E-A00B1D966757}" type="slidenum">
              <a:rPr kumimoji="1" lang="ja-JP" altLang="en-US" smtClean="0"/>
              <a:t>‹#›</a:t>
            </a:fld>
            <a:endParaRPr kumimoji="1" lang="ja-JP" altLang="en-US"/>
          </a:p>
        </p:txBody>
      </p:sp>
    </p:spTree>
    <p:extLst>
      <p:ext uri="{BB962C8B-B14F-4D97-AF65-F5344CB8AC3E}">
        <p14:creationId xmlns:p14="http://schemas.microsoft.com/office/powerpoint/2010/main" val="22806475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387" eaLnBrk="0" hangingPunct="0">
              <a:spcBef>
                <a:spcPct val="30000"/>
              </a:spcBef>
              <a:defRPr kumimoji="1" sz="1300">
                <a:solidFill>
                  <a:schemeClr val="tx1"/>
                </a:solidFill>
                <a:latin typeface="Calibri" pitchFamily="34" charset="0"/>
                <a:ea typeface="ＭＳ Ｐゴシック" pitchFamily="50" charset="-128"/>
              </a:defRPr>
            </a:lvl1pPr>
            <a:lvl2pPr marL="766139" indent="-294671" defTabSz="918387" eaLnBrk="0" hangingPunct="0">
              <a:spcBef>
                <a:spcPct val="30000"/>
              </a:spcBef>
              <a:defRPr kumimoji="1" sz="1300">
                <a:solidFill>
                  <a:schemeClr val="tx1"/>
                </a:solidFill>
                <a:latin typeface="Calibri" pitchFamily="34" charset="0"/>
                <a:ea typeface="ＭＳ Ｐゴシック" pitchFamily="50" charset="-128"/>
              </a:defRPr>
            </a:lvl2pPr>
            <a:lvl3pPr marL="1178675" indent="-235735" defTabSz="918387" eaLnBrk="0" hangingPunct="0">
              <a:spcBef>
                <a:spcPct val="30000"/>
              </a:spcBef>
              <a:defRPr kumimoji="1" sz="1300">
                <a:solidFill>
                  <a:schemeClr val="tx1"/>
                </a:solidFill>
                <a:latin typeface="Calibri" pitchFamily="34" charset="0"/>
                <a:ea typeface="ＭＳ Ｐゴシック" pitchFamily="50" charset="-128"/>
              </a:defRPr>
            </a:lvl3pPr>
            <a:lvl4pPr marL="1650146" indent="-235735" defTabSz="918387" eaLnBrk="0" hangingPunct="0">
              <a:spcBef>
                <a:spcPct val="30000"/>
              </a:spcBef>
              <a:defRPr kumimoji="1" sz="1300">
                <a:solidFill>
                  <a:schemeClr val="tx1"/>
                </a:solidFill>
                <a:latin typeface="Calibri" pitchFamily="34" charset="0"/>
                <a:ea typeface="ＭＳ Ｐゴシック" pitchFamily="50" charset="-128"/>
              </a:defRPr>
            </a:lvl4pPr>
            <a:lvl5pPr marL="2121617" indent="-235735" defTabSz="918387" eaLnBrk="0" hangingPunct="0">
              <a:spcBef>
                <a:spcPct val="30000"/>
              </a:spcBef>
              <a:defRPr kumimoji="1" sz="1300">
                <a:solidFill>
                  <a:schemeClr val="tx1"/>
                </a:solidFill>
                <a:latin typeface="Calibri" pitchFamily="34" charset="0"/>
                <a:ea typeface="ＭＳ Ｐゴシック" pitchFamily="50" charset="-128"/>
              </a:defRPr>
            </a:lvl5pPr>
            <a:lvl6pPr marL="2593088" indent="-235735" defTabSz="918387" eaLnBrk="0" fontAlgn="base" hangingPunct="0">
              <a:spcBef>
                <a:spcPct val="30000"/>
              </a:spcBef>
              <a:spcAft>
                <a:spcPct val="0"/>
              </a:spcAft>
              <a:defRPr kumimoji="1" sz="1300">
                <a:solidFill>
                  <a:schemeClr val="tx1"/>
                </a:solidFill>
                <a:latin typeface="Calibri" pitchFamily="34" charset="0"/>
                <a:ea typeface="ＭＳ Ｐゴシック" pitchFamily="50" charset="-128"/>
              </a:defRPr>
            </a:lvl6pPr>
            <a:lvl7pPr marL="3064559" indent="-235735" defTabSz="918387" eaLnBrk="0" fontAlgn="base" hangingPunct="0">
              <a:spcBef>
                <a:spcPct val="30000"/>
              </a:spcBef>
              <a:spcAft>
                <a:spcPct val="0"/>
              </a:spcAft>
              <a:defRPr kumimoji="1" sz="1300">
                <a:solidFill>
                  <a:schemeClr val="tx1"/>
                </a:solidFill>
                <a:latin typeface="Calibri" pitchFamily="34" charset="0"/>
                <a:ea typeface="ＭＳ Ｐゴシック" pitchFamily="50" charset="-128"/>
              </a:defRPr>
            </a:lvl7pPr>
            <a:lvl8pPr marL="3536030" indent="-235735" defTabSz="918387" eaLnBrk="0" fontAlgn="base" hangingPunct="0">
              <a:spcBef>
                <a:spcPct val="30000"/>
              </a:spcBef>
              <a:spcAft>
                <a:spcPct val="0"/>
              </a:spcAft>
              <a:defRPr kumimoji="1" sz="1300">
                <a:solidFill>
                  <a:schemeClr val="tx1"/>
                </a:solidFill>
                <a:latin typeface="Calibri" pitchFamily="34" charset="0"/>
                <a:ea typeface="ＭＳ Ｐゴシック" pitchFamily="50" charset="-128"/>
              </a:defRPr>
            </a:lvl8pPr>
            <a:lvl9pPr marL="4007500" indent="-235735" defTabSz="918387" eaLnBrk="0" fontAlgn="base" hangingPunct="0">
              <a:spcBef>
                <a:spcPct val="30000"/>
              </a:spcBef>
              <a:spcAft>
                <a:spcPct val="0"/>
              </a:spcAft>
              <a:defRPr kumimoji="1" sz="1300">
                <a:solidFill>
                  <a:schemeClr val="tx1"/>
                </a:solidFill>
                <a:latin typeface="Calibri" pitchFamily="34" charset="0"/>
                <a:ea typeface="ＭＳ Ｐゴシック" pitchFamily="50" charset="-128"/>
              </a:defRPr>
            </a:lvl9pPr>
          </a:lstStyle>
          <a:p>
            <a:pPr eaLnBrk="1" fontAlgn="base" hangingPunct="1">
              <a:spcBef>
                <a:spcPct val="0"/>
              </a:spcBef>
              <a:spcAft>
                <a:spcPct val="0"/>
              </a:spcAft>
            </a:pPr>
            <a:fld id="{6E4D7542-9E4C-4B78-BB73-844BA52FC92D}" type="slidenum">
              <a:rPr lang="en-US" altLang="ja-JP" smtClean="0">
                <a:latin typeface="Arial" pitchFamily="34" charset="0"/>
              </a:rPr>
              <a:pPr eaLnBrk="1" fontAlgn="base" hangingPunct="1">
                <a:spcBef>
                  <a:spcPct val="0"/>
                </a:spcBef>
                <a:spcAft>
                  <a:spcPct val="0"/>
                </a:spcAft>
              </a:pPr>
              <a:t>1</a:t>
            </a:fld>
            <a:endParaRPr lang="en-US" altLang="ja-JP" dirty="0" smtClean="0">
              <a:latin typeface="Arial" pitchFamily="34" charset="0"/>
            </a:endParaRPr>
          </a:p>
        </p:txBody>
      </p:sp>
      <p:sp>
        <p:nvSpPr>
          <p:cNvPr id="51203" name="Rectangle 2"/>
          <p:cNvSpPr>
            <a:spLocks noGrp="1" noRot="1" noChangeAspect="1" noChangeArrowheads="1" noTextEdit="1"/>
          </p:cNvSpPr>
          <p:nvPr>
            <p:ph type="sldImg"/>
          </p:nvPr>
        </p:nvSpPr>
        <p:spPr bwMode="auto">
          <a:xfrm>
            <a:off x="249238" y="265113"/>
            <a:ext cx="4478337" cy="3359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289266" y="4072235"/>
            <a:ext cx="6369122" cy="55239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z="2100" dirty="0">
                <a:latin typeface="AR P丸ゴシック体E" panose="020B0600010101010101" pitchFamily="50" charset="-128"/>
                <a:ea typeface="AR P丸ゴシック体E" panose="020B0600010101010101" pitchFamily="50" charset="-128"/>
              </a:rPr>
              <a:t>［教師の教示］</a:t>
            </a:r>
            <a:endParaRPr lang="en-US" altLang="ja-JP" sz="2100" dirty="0">
              <a:latin typeface="AR P丸ゴシック体E" panose="020B0600010101010101" pitchFamily="50" charset="-128"/>
              <a:ea typeface="AR P丸ゴシック体E" panose="020B0600010101010101" pitchFamily="50" charset="-128"/>
            </a:endParaRPr>
          </a:p>
          <a:p>
            <a:pPr eaLnBrk="1" hangingPunct="1"/>
            <a:r>
              <a:rPr lang="ja-JP" altLang="en-US" sz="2100" dirty="0">
                <a:latin typeface="ＭＳ Ｐ明朝" panose="02020600040205080304" pitchFamily="18" charset="-128"/>
                <a:ea typeface="ＭＳ Ｐ明朝" panose="02020600040205080304" pitchFamily="18" charset="-128"/>
              </a:rPr>
              <a:t>「この時間は、みなさん読んでください。せーの」</a:t>
            </a:r>
            <a:endParaRPr lang="en-US" altLang="ja-JP" sz="2100" dirty="0">
              <a:latin typeface="ＭＳ Ｐ明朝" panose="02020600040205080304" pitchFamily="18" charset="-128"/>
              <a:ea typeface="ＭＳ Ｐ明朝" panose="02020600040205080304" pitchFamily="18" charset="-128"/>
            </a:endParaRPr>
          </a:p>
          <a:p>
            <a:pPr eaLnBrk="1" hangingPunct="1"/>
            <a:endParaRPr lang="en-US" altLang="ja-JP" sz="2100" dirty="0">
              <a:latin typeface="ＭＳ Ｐ明朝" panose="02020600040205080304" pitchFamily="18" charset="-128"/>
              <a:ea typeface="ＭＳ Ｐ明朝" panose="02020600040205080304" pitchFamily="18" charset="-128"/>
            </a:endParaRPr>
          </a:p>
          <a:p>
            <a:pPr eaLnBrk="1" hangingPunct="1"/>
            <a:endParaRPr lang="en-US" altLang="ja-JP" sz="2100" dirty="0">
              <a:latin typeface="ＭＳ Ｐ明朝" panose="02020600040205080304" pitchFamily="18" charset="-128"/>
              <a:ea typeface="ＭＳ Ｐ明朝" panose="02020600040205080304" pitchFamily="18" charset="-128"/>
            </a:endParaRPr>
          </a:p>
          <a:p>
            <a:pPr eaLnBrk="1" hangingPunct="1"/>
            <a:endParaRPr lang="en-US" altLang="ja-JP" sz="2100" dirty="0">
              <a:latin typeface="ＭＳ Ｐ明朝" panose="02020600040205080304" pitchFamily="18" charset="-128"/>
              <a:ea typeface="ＭＳ Ｐ明朝" panose="02020600040205080304" pitchFamily="18" charset="-128"/>
            </a:endParaRPr>
          </a:p>
          <a:p>
            <a:pPr eaLnBrk="1" hangingPunct="1"/>
            <a:r>
              <a:rPr lang="ja-JP" altLang="en-US" sz="2100" dirty="0">
                <a:latin typeface="AR P丸ゴシック体E" panose="020B0600010101010101" pitchFamily="50" charset="-128"/>
                <a:ea typeface="AR P丸ゴシック体E" panose="020B0600010101010101" pitchFamily="50" charset="-128"/>
              </a:rPr>
              <a:t>［本授業案の理論］</a:t>
            </a:r>
            <a:endParaRPr lang="en-US" altLang="ja-JP" sz="2100" dirty="0">
              <a:latin typeface="AR P丸ゴシック体E" panose="020B0600010101010101" pitchFamily="50" charset="-128"/>
              <a:ea typeface="AR P丸ゴシック体E" panose="020B0600010101010101" pitchFamily="50" charset="-128"/>
            </a:endParaRPr>
          </a:p>
          <a:p>
            <a:pPr defTabSz="914341">
              <a:defRPr/>
            </a:pPr>
            <a:r>
              <a:rPr lang="ja-JP" altLang="en-US" sz="2400" dirty="0">
                <a:latin typeface="HG創英ﾌﾟﾚｾﾞﾝｽEB" panose="02020809000000000000" pitchFamily="17" charset="-128"/>
                <a:ea typeface="HG創英ﾌﾟﾚｾﾞﾝｽEB" panose="02020809000000000000" pitchFamily="17" charset="-128"/>
              </a:rPr>
              <a:t>竹中晃二</a:t>
            </a:r>
            <a:r>
              <a:rPr lang="en-US" altLang="ja-JP" sz="2400" dirty="0">
                <a:latin typeface="HG創英ﾌﾟﾚｾﾞﾝｽEB" panose="02020809000000000000" pitchFamily="17" charset="-128"/>
                <a:ea typeface="HG創英ﾌﾟﾚｾﾞﾝｽEB" panose="02020809000000000000" pitchFamily="17" charset="-128"/>
              </a:rPr>
              <a:t>(1997)</a:t>
            </a:r>
            <a:r>
              <a:rPr lang="ja-JP" altLang="en-US" sz="2400" dirty="0">
                <a:latin typeface="HG創英ﾌﾟﾚｾﾞﾝｽEB" panose="02020809000000000000" pitchFamily="17" charset="-128"/>
                <a:ea typeface="HG創英ﾌﾟﾚｾﾞﾝｽEB" panose="02020809000000000000" pitchFamily="17" charset="-128"/>
              </a:rPr>
              <a:t>「子どものためのストレス・マネジメント教育</a:t>
            </a:r>
            <a:r>
              <a:rPr lang="ja-JP" altLang="en-US" sz="2400" dirty="0" err="1">
                <a:latin typeface="HG創英ﾌﾟﾚｾﾞﾝｽEB" panose="02020809000000000000" pitchFamily="17" charset="-128"/>
                <a:ea typeface="HG創英ﾌﾟﾚｾﾞﾝｽEB" panose="02020809000000000000" pitchFamily="17" charset="-128"/>
              </a:rPr>
              <a:t>ー</a:t>
            </a:r>
            <a:r>
              <a:rPr lang="ja-JP" altLang="en-US" sz="2400" dirty="0">
                <a:latin typeface="HG創英ﾌﾟﾚｾﾞﾝｽEB" panose="02020809000000000000" pitchFamily="17" charset="-128"/>
                <a:ea typeface="HG創英ﾌﾟﾚｾﾞﾝｽEB" panose="02020809000000000000" pitchFamily="17" charset="-128"/>
              </a:rPr>
              <a:t>対症療法から予防措置への転換」北大路書房</a:t>
            </a:r>
          </a:p>
          <a:p>
            <a:pPr defTabSz="914341">
              <a:defRPr/>
            </a:pPr>
            <a:endParaRPr lang="en-US" altLang="ja-JP" sz="2400" dirty="0">
              <a:latin typeface="HGP創英ﾌﾟﾚｾﾞﾝｽEB" panose="02020800000000000000" pitchFamily="18" charset="-128"/>
              <a:ea typeface="HGP創英ﾌﾟﾚｾﾞﾝｽEB" panose="02020800000000000000" pitchFamily="18" charset="-128"/>
            </a:endParaRPr>
          </a:p>
          <a:p>
            <a:pPr defTabSz="914341">
              <a:defRPr/>
            </a:pPr>
            <a:r>
              <a:rPr lang="ja-JP" altLang="en-US" sz="2400" dirty="0">
                <a:latin typeface="HGP創英ﾌﾟﾚｾﾞﾝｽEB" panose="02020800000000000000" pitchFamily="18" charset="-128"/>
                <a:ea typeface="HGP創英ﾌﾟﾚｾﾞﾝｽEB" panose="02020800000000000000" pitchFamily="18" charset="-128"/>
              </a:rPr>
              <a:t>動作とイメージによるストレスマネジメント教育</a:t>
            </a:r>
          </a:p>
          <a:p>
            <a:pPr defTabSz="914341">
              <a:defRPr/>
            </a:pPr>
            <a:r>
              <a:rPr lang="ja-JP" altLang="en-US" sz="2400" dirty="0">
                <a:latin typeface="HGP創英ﾌﾟﾚｾﾞﾝｽEB" panose="02020800000000000000" pitchFamily="18" charset="-128"/>
                <a:ea typeface="HGP創英ﾌﾟﾚｾﾞﾝｽEB" panose="02020800000000000000" pitchFamily="18" charset="-128"/>
              </a:rPr>
              <a:t>展開編　心の教育とスクールカウンセリングの充実のために　冨永良喜・山中寛（</a:t>
            </a:r>
            <a:r>
              <a:rPr lang="en-US" altLang="ja-JP" sz="2400" dirty="0">
                <a:latin typeface="HGP創英ﾌﾟﾚｾﾞﾝｽEB" panose="02020800000000000000" pitchFamily="18" charset="-128"/>
                <a:ea typeface="HGP創英ﾌﾟﾚｾﾞﾝｽEB" panose="02020800000000000000" pitchFamily="18" charset="-128"/>
              </a:rPr>
              <a:t>1999</a:t>
            </a:r>
            <a:r>
              <a:rPr lang="ja-JP" altLang="en-US" sz="2400" dirty="0">
                <a:latin typeface="HGP創英ﾌﾟﾚｾﾞﾝｽEB" panose="02020800000000000000" pitchFamily="18" charset="-128"/>
                <a:ea typeface="HGP創英ﾌﾟﾚｾﾞﾝｽEB" panose="02020800000000000000" pitchFamily="18" charset="-128"/>
              </a:rPr>
              <a:t>）</a:t>
            </a:r>
          </a:p>
          <a:p>
            <a:pPr defTabSz="914341">
              <a:defRPr/>
            </a:pPr>
            <a:r>
              <a:rPr lang="ja-JP" altLang="en-US" sz="2400" dirty="0">
                <a:latin typeface="HGP創英ﾌﾟﾚｾﾞﾝｽEB" panose="02020800000000000000" pitchFamily="18" charset="-128"/>
                <a:ea typeface="HGP創英ﾌﾟﾚｾﾞﾝｽEB" panose="02020800000000000000" pitchFamily="18" charset="-128"/>
              </a:rPr>
              <a:t>基礎編　子どもの生きる力と教師の自信回復のために　山中寛・冨永良喜（</a:t>
            </a:r>
            <a:r>
              <a:rPr lang="en-US" altLang="ja-JP" sz="2400" dirty="0">
                <a:latin typeface="HGP創英ﾌﾟﾚｾﾞﾝｽEB" panose="02020800000000000000" pitchFamily="18" charset="-128"/>
                <a:ea typeface="HGP創英ﾌﾟﾚｾﾞﾝｽEB" panose="02020800000000000000" pitchFamily="18" charset="-128"/>
              </a:rPr>
              <a:t>2000</a:t>
            </a:r>
            <a:r>
              <a:rPr lang="ja-JP" altLang="en-US" sz="2400" dirty="0">
                <a:latin typeface="HGP創英ﾌﾟﾚｾﾞﾝｽEB" panose="02020800000000000000" pitchFamily="18" charset="-128"/>
                <a:ea typeface="HGP創英ﾌﾟﾚｾﾞﾝｽEB" panose="02020800000000000000" pitchFamily="18" charset="-128"/>
              </a:rPr>
              <a:t>）北大路書房</a:t>
            </a:r>
          </a:p>
          <a:p>
            <a:pPr defTabSz="914341">
              <a:defRPr/>
            </a:pPr>
            <a:r>
              <a:rPr lang="ja-JP" altLang="en-US" sz="2400" dirty="0">
                <a:latin typeface="AR P丸ゴシック体M" panose="020B0600010101010101" pitchFamily="50" charset="-128"/>
                <a:ea typeface="AR P丸ゴシック体M" panose="020B0600010101010101" pitchFamily="50" charset="-128"/>
              </a:rPr>
              <a:t>冨永良喜編</a:t>
            </a:r>
            <a:r>
              <a:rPr lang="en-US" altLang="ja-JP" sz="2400" dirty="0">
                <a:latin typeface="AR P丸ゴシック体M" panose="020B0600010101010101" pitchFamily="50" charset="-128"/>
                <a:ea typeface="AR P丸ゴシック体M" panose="020B0600010101010101" pitchFamily="50" charset="-128"/>
              </a:rPr>
              <a:t>(2015)</a:t>
            </a:r>
            <a:r>
              <a:rPr lang="ja-JP" altLang="en-US" sz="2400" dirty="0">
                <a:latin typeface="AR P丸ゴシック体M" panose="020B0600010101010101" pitchFamily="50" charset="-128"/>
                <a:ea typeface="AR P丸ゴシック体M" panose="020B0600010101010101" pitchFamily="50" charset="-128"/>
              </a:rPr>
              <a:t>「ストレスマネジメント理論によるこころのサポート授業ツール集」</a:t>
            </a:r>
            <a:r>
              <a:rPr lang="ja-JP" altLang="en-US" sz="2400" dirty="0" err="1">
                <a:latin typeface="AR P丸ゴシック体M" panose="020B0600010101010101" pitchFamily="50" charset="-128"/>
                <a:ea typeface="AR P丸ゴシック体M" panose="020B0600010101010101" pitchFamily="50" charset="-128"/>
              </a:rPr>
              <a:t>あ</a:t>
            </a:r>
            <a:r>
              <a:rPr lang="ja-JP" altLang="en-US" sz="2400" dirty="0">
                <a:latin typeface="AR P丸ゴシック体M" panose="020B0600010101010101" pitchFamily="50" charset="-128"/>
                <a:ea typeface="AR P丸ゴシック体M" panose="020B0600010101010101" pitchFamily="50" charset="-128"/>
              </a:rPr>
              <a:t>いり出版</a:t>
            </a:r>
            <a:endParaRPr lang="ja-JP" altLang="ja-JP" sz="2400" dirty="0">
              <a:latin typeface="AR P丸ゴシック体M" panose="020B0600010101010101" pitchFamily="50" charset="-128"/>
              <a:ea typeface="AR P丸ゴシック体M" panose="020B0600010101010101" pitchFamily="50" charset="-128"/>
            </a:endParaRPr>
          </a:p>
          <a:p>
            <a:pPr eaLnBrk="1" hangingPunct="1"/>
            <a:r>
              <a:rPr lang="ja-JP" altLang="en-US" sz="2400" dirty="0">
                <a:latin typeface="ＭＳ Ｐ明朝" panose="02020600040205080304" pitchFamily="18" charset="-128"/>
                <a:ea typeface="ＭＳ Ｐ明朝" panose="02020600040205080304" pitchFamily="18" charset="-128"/>
              </a:rPr>
              <a:t>冨永良喜・山中寛（２０１３）本番によわい</a:t>
            </a:r>
            <a:r>
              <a:rPr lang="ja-JP" altLang="en-US" sz="2400" dirty="0" err="1">
                <a:latin typeface="ＭＳ Ｐ明朝" panose="02020600040205080304" pitchFamily="18" charset="-128"/>
                <a:ea typeface="ＭＳ Ｐ明朝" panose="02020600040205080304" pitchFamily="18" charset="-128"/>
              </a:rPr>
              <a:t>わん</a:t>
            </a:r>
            <a:r>
              <a:rPr lang="ja-JP" altLang="en-US" sz="2400" dirty="0">
                <a:latin typeface="ＭＳ Ｐ明朝" panose="02020600040205080304" pitchFamily="18" charset="-128"/>
                <a:ea typeface="ＭＳ Ｐ明朝" panose="02020600040205080304" pitchFamily="18" charset="-128"/>
              </a:rPr>
              <a:t>太－しっぱいしたらどうしようって考えたらねむれなくなる．遠見書房</a:t>
            </a:r>
            <a:endParaRPr lang="en-US" altLang="ja-JP" sz="2400" dirty="0">
              <a:latin typeface="ＭＳ Ｐ明朝" panose="02020600040205080304" pitchFamily="18" charset="-128"/>
              <a:ea typeface="ＭＳ Ｐ明朝" panose="02020600040205080304" pitchFamily="18" charset="-128"/>
            </a:endParaRPr>
          </a:p>
          <a:p>
            <a:pPr eaLnBrk="1" hangingPunct="1"/>
            <a:r>
              <a:rPr lang="ja-JP" altLang="en-US" sz="2400" dirty="0">
                <a:latin typeface="ＭＳ Ｐ明朝" panose="02020600040205080304" pitchFamily="18" charset="-128"/>
                <a:ea typeface="ＭＳ Ｐ明朝" panose="02020600040205080304" pitchFamily="18" charset="-128"/>
              </a:rPr>
              <a:t>山中寛（</a:t>
            </a:r>
            <a:r>
              <a:rPr lang="en-US" altLang="ja-JP" sz="2400" dirty="0">
                <a:latin typeface="ＭＳ Ｐ明朝" panose="02020600040205080304" pitchFamily="18" charset="-128"/>
                <a:ea typeface="ＭＳ Ｐ明朝" panose="02020600040205080304" pitchFamily="18" charset="-128"/>
              </a:rPr>
              <a:t>2013)</a:t>
            </a:r>
            <a:r>
              <a:rPr lang="ja-JP" altLang="en-US" sz="2400" dirty="0">
                <a:latin typeface="ＭＳ Ｐ明朝" panose="02020600040205080304" pitchFamily="18" charset="-128"/>
                <a:ea typeface="ＭＳ Ｐ明朝" panose="02020600040205080304" pitchFamily="18" charset="-128"/>
              </a:rPr>
              <a:t>臨床心理学とストレスマネジメント－心的構えと体験に基づくアプローチ</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　金剛出版</a:t>
            </a:r>
            <a:endParaRPr lang="ja-JP" altLang="ja-JP" sz="2400" dirty="0">
              <a:latin typeface="ＭＳ Ｐ明朝" panose="02020600040205080304" pitchFamily="18" charset="-128"/>
              <a:ea typeface="ＭＳ Ｐ明朝" panose="02020600040205080304" pitchFamily="18" charset="-128"/>
            </a:endParaRPr>
          </a:p>
          <a:p>
            <a:pPr eaLnBrk="1" hangingPunct="1"/>
            <a:endParaRPr lang="en-US" altLang="ja-JP" sz="2100" dirty="0">
              <a:latin typeface="ＭＳ Ｐ明朝" panose="02020600040205080304" pitchFamily="18" charset="-128"/>
              <a:ea typeface="ＭＳ Ｐ明朝" panose="02020600040205080304" pitchFamily="18" charset="-128"/>
            </a:endParaRPr>
          </a:p>
          <a:p>
            <a:pPr eaLnBrk="1" hangingPunct="1"/>
            <a:r>
              <a:rPr lang="ja-JP" altLang="en-US" sz="2100" dirty="0">
                <a:latin typeface="ＭＳ Ｐ明朝" panose="02020600040205080304" pitchFamily="18" charset="-128"/>
                <a:ea typeface="ＭＳ Ｐ明朝" panose="02020600040205080304" pitchFamily="18" charset="-128"/>
              </a:rPr>
              <a:t>催眠研究の第一人者であった成瀬悟策が東京オリンピックのメンタルトレーニングを指導したのが端緒です。その後、催眠法によらないイメージトレーニングが開発され、現在に至っています。</a:t>
            </a:r>
            <a:endParaRPr lang="en-US" altLang="ja-JP" sz="2100" dirty="0">
              <a:latin typeface="ＭＳ Ｐ明朝" panose="02020600040205080304" pitchFamily="18" charset="-128"/>
              <a:ea typeface="ＭＳ Ｐ明朝" panose="02020600040205080304" pitchFamily="18" charset="-128"/>
            </a:endParaRPr>
          </a:p>
          <a:p>
            <a:pPr eaLnBrk="1" hangingPunct="1"/>
            <a:endParaRPr lang="en-US" altLang="ja-JP" sz="1700" dirty="0">
              <a:latin typeface="ＭＳ Ｐ明朝" panose="02020600040205080304" pitchFamily="18" charset="-128"/>
              <a:ea typeface="ＭＳ Ｐ明朝" panose="02020600040205080304" pitchFamily="18" charset="-128"/>
            </a:endParaRPr>
          </a:p>
        </p:txBody>
      </p:sp>
      <p:sp>
        <p:nvSpPr>
          <p:cNvPr id="2" name="テキスト ボックス 1"/>
          <p:cNvSpPr txBox="1"/>
          <p:nvPr/>
        </p:nvSpPr>
        <p:spPr>
          <a:xfrm>
            <a:off x="4838639" y="265191"/>
            <a:ext cx="2123041" cy="2680106"/>
          </a:xfrm>
          <a:prstGeom prst="rect">
            <a:avLst/>
          </a:prstGeom>
          <a:noFill/>
        </p:spPr>
        <p:txBody>
          <a:bodyPr wrap="square" lIns="95375" tIns="47688" rIns="95375" bIns="47688" rtlCol="0">
            <a:spAutoFit/>
          </a:bodyPr>
          <a:lstStyle/>
          <a:p>
            <a:r>
              <a:rPr kumimoji="1" lang="ja-JP" altLang="en-US" dirty="0" smtClean="0">
                <a:latin typeface="AR P丸ゴシック体E" panose="020B0600010101010101" pitchFamily="50" charset="-128"/>
                <a:ea typeface="AR P丸ゴシック体E" panose="020B0600010101010101" pitchFamily="50" charset="-128"/>
              </a:rPr>
              <a:t>［準備物］</a:t>
            </a:r>
            <a:endParaRPr kumimoji="1" lang="en-US" altLang="ja-JP" dirty="0" smtClean="0">
              <a:latin typeface="AR P丸ゴシック体E" panose="020B0600010101010101" pitchFamily="50" charset="-128"/>
              <a:ea typeface="AR P丸ゴシック体E" panose="020B0600010101010101" pitchFamily="50" charset="-128"/>
            </a:endParaRPr>
          </a:p>
          <a:p>
            <a:r>
              <a:rPr kumimoji="1" lang="ja-JP" altLang="en-US" dirty="0" smtClean="0">
                <a:latin typeface="ＭＳ Ｐ明朝" panose="02020600040205080304" pitchFamily="18" charset="-128"/>
                <a:ea typeface="ＭＳ Ｐ明朝" panose="02020600040205080304" pitchFamily="18" charset="-128"/>
              </a:rPr>
              <a:t>①試験ストレスチェックリストとワークシート（Ａ４、裏表印刷、１枚）</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smtClean="0">
                <a:latin typeface="ＭＳ Ｐ明朝" panose="02020600040205080304" pitchFamily="18" charset="-128"/>
                <a:ea typeface="ＭＳ Ｐ明朝" panose="02020600040205080304" pitchFamily="18" charset="-128"/>
              </a:rPr>
              <a:t>クラスの人数＋</a:t>
            </a:r>
            <a:r>
              <a:rPr kumimoji="1" lang="en-US" altLang="ja-JP" dirty="0" smtClean="0">
                <a:latin typeface="ＭＳ Ｐ明朝" panose="02020600040205080304" pitchFamily="18" charset="-128"/>
                <a:ea typeface="ＭＳ Ｐ明朝" panose="02020600040205080304" pitchFamily="18" charset="-128"/>
              </a:rPr>
              <a:t>α</a:t>
            </a:r>
          </a:p>
          <a:p>
            <a:r>
              <a:rPr lang="ja-JP" altLang="en-US" dirty="0" smtClean="0">
                <a:latin typeface="ＭＳ Ｐ明朝" panose="02020600040205080304" pitchFamily="18" charset="-128"/>
                <a:ea typeface="ＭＳ Ｐ明朝" panose="02020600040205080304" pitchFamily="18" charset="-128"/>
              </a:rPr>
              <a:t>②プロジェクター・スクリーン・パソコン・スピーカー</a:t>
            </a:r>
            <a:endParaRPr kumimoji="1" lang="ja-JP" altLang="en-US"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11120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山寺宏一；思い出してつらくなってしまったときのステップ１自分の気もちをコントロールする方法だよ。</a:t>
            </a:r>
            <a:endParaRPr kumimoji="1" lang="en-US" altLang="ja-JP" dirty="0" smtClean="0"/>
          </a:p>
          <a:p>
            <a:endParaRPr kumimoji="1" lang="en-US" altLang="ja-JP" dirty="0" smtClean="0"/>
          </a:p>
          <a:p>
            <a:r>
              <a:rPr kumimoji="1" lang="en-US" altLang="ja-JP" dirty="0" smtClean="0"/>
              <a:t>Tomy</a:t>
            </a:r>
            <a:r>
              <a:rPr kumimoji="1" lang="ja-JP" altLang="en-US" dirty="0" smtClean="0"/>
              <a:t>「</a:t>
            </a:r>
            <a:r>
              <a:rPr kumimoji="1" lang="ja-JP" altLang="en-US" dirty="0" err="1" smtClean="0"/>
              <a:t>ねよう</a:t>
            </a:r>
            <a:r>
              <a:rPr kumimoji="1" lang="ja-JP" altLang="en-US" dirty="0" smtClean="0"/>
              <a:t>としたときに、つらかったことがふっとうかんできたとき、どうしたらいいかをやってみます。ねむろうとすると、つらかったことがふっうかんできたとき、</a:t>
            </a:r>
            <a:r>
              <a:rPr kumimoji="1" lang="en-US" altLang="ja-JP" dirty="0" smtClean="0"/>
              <a:t>『</a:t>
            </a:r>
            <a:r>
              <a:rPr kumimoji="1" lang="ja-JP" altLang="en-US" dirty="0" smtClean="0"/>
              <a:t>考えないようにしようではなく、額の力をぬこうとしてみてください</a:t>
            </a:r>
            <a:r>
              <a:rPr kumimoji="1" lang="en-US" altLang="ja-JP" dirty="0" smtClean="0"/>
              <a:t>』</a:t>
            </a:r>
            <a:r>
              <a:rPr kumimoji="1" lang="ja-JP" altLang="en-US" dirty="0" err="1" smtClean="0"/>
              <a:t>。</a:t>
            </a:r>
            <a:r>
              <a:rPr kumimoji="1" lang="ja-JP" altLang="en-US" dirty="0" smtClean="0"/>
              <a:t>額にもっと力をいれて、そして、ふわーっとぬいていきます。そうすると、考え事が、スーッと遠くに行って、眠りのなかに、スーッとはいっていきます。ぐっすり眠って、あしたスッキリした気分のときに、考え事は考えてみよう、いまは、眠りのなかに。</a:t>
            </a:r>
            <a:endParaRPr kumimoji="1" lang="en-US" altLang="ja-JP" dirty="0" smtClean="0"/>
          </a:p>
          <a:p>
            <a:endParaRPr kumimoji="1" lang="en-US" altLang="ja-JP" dirty="0" smtClean="0"/>
          </a:p>
          <a:p>
            <a:r>
              <a:rPr kumimoji="1" lang="ja-JP" altLang="en-US" dirty="0" smtClean="0"/>
              <a:t>スポーツ、合唱、踊りも、つらい記憶をコントロールする大きな力になります</a:t>
            </a:r>
            <a:endParaRPr kumimoji="1" lang="en-US" altLang="ja-JP" dirty="0" smtClean="0"/>
          </a:p>
          <a:p>
            <a:endParaRPr kumimoji="1" lang="en-US" altLang="ja-JP" dirty="0" smtClean="0"/>
          </a:p>
          <a:p>
            <a:r>
              <a:rPr kumimoji="1" lang="ja-JP" altLang="en-US" dirty="0" smtClean="0"/>
              <a:t>つらいことをおもいだしたら、踏みしめもいいかもしれません。みんな立ってみて、この大きな地球の上にしっかりたっています。</a:t>
            </a:r>
            <a:endParaRPr kumimoji="1" lang="en-US" altLang="ja-JP" dirty="0" smtClean="0"/>
          </a:p>
          <a:p>
            <a:r>
              <a:rPr kumimoji="1" lang="ja-JP" altLang="en-US" dirty="0" smtClean="0"/>
              <a:t>（グラウンディングはサイコロジカルファーストエイドでも推奨されています）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defTabSz="953841">
              <a:defRPr/>
            </a:pPr>
            <a:fld id="{E87CFDA8-C4A4-4B82-8B4E-A00B1D966757}" type="slidenum">
              <a:rPr lang="ja-JP" altLang="en-US" sz="1500">
                <a:solidFill>
                  <a:prstClr val="black"/>
                </a:solidFill>
                <a:latin typeface="Calibri"/>
                <a:ea typeface="ＭＳ Ｐゴシック" panose="020B0600070205080204" pitchFamily="50" charset="-128"/>
              </a:rPr>
              <a:pPr defTabSz="953841">
                <a:defRPr/>
              </a:pPr>
              <a:t>13</a:t>
            </a:fld>
            <a:endParaRPr lang="ja-JP" altLang="en-US" sz="15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92937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47543" y="5039674"/>
            <a:ext cx="5980328" cy="5140478"/>
          </a:xfrm>
        </p:spPr>
        <p:txBody>
          <a:bodyPr/>
          <a:lstStyle/>
          <a:p>
            <a:r>
              <a:rPr lang="ja-JP" altLang="en-US" sz="2200" dirty="0">
                <a:latin typeface="AR P丸ゴシック体E" panose="020B0600010101010101" pitchFamily="50" charset="-128"/>
                <a:ea typeface="AR P丸ゴシック体E" panose="020B0600010101010101" pitchFamily="50" charset="-128"/>
              </a:rPr>
              <a:t>［教師の教示：イメージの力］</a:t>
            </a:r>
            <a:endParaRPr lang="en-US" altLang="ja-JP" sz="2200" dirty="0">
              <a:latin typeface="AR P丸ゴシック体E" panose="020B0600010101010101" pitchFamily="50" charset="-128"/>
              <a:ea typeface="AR P丸ゴシック体E" panose="020B0600010101010101" pitchFamily="50" charset="-128"/>
            </a:endParaRPr>
          </a:p>
          <a:p>
            <a:r>
              <a:rPr lang="ja-JP" altLang="en-US" sz="2200" dirty="0">
                <a:latin typeface="ＭＳ Ｐ明朝" panose="02020600040205080304" pitchFamily="18" charset="-128"/>
                <a:ea typeface="ＭＳ Ｐ明朝" panose="02020600040205080304" pitchFamily="18" charset="-128"/>
              </a:rPr>
              <a:t>イメージを思い浮かべることで、</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体はそのように動きやすくなります。</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例えば、肘を伸ばして、両手のひらを上に、前にだしてみましょう。背筋は立ててみましょう。</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目を閉じて、イメージします。</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右手のひらには２キロのオモリが載っています。</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左手の指先には空高く舞い上がる風船の糸がくくられています。</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右手には重り、左手には風船です。</a:t>
            </a:r>
            <a:endParaRPr lang="en-US" altLang="ja-JP" sz="2200" dirty="0">
              <a:latin typeface="ＭＳ Ｐ明朝" panose="02020600040205080304" pitchFamily="18" charset="-128"/>
              <a:ea typeface="ＭＳ Ｐ明朝" panose="02020600040205080304" pitchFamily="18" charset="-128"/>
            </a:endParaRPr>
          </a:p>
          <a:p>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（右手が下がる人を確認する）</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はいそのまま目を開けて。右手が下がっていますか？</a:t>
            </a:r>
            <a:endParaRPr lang="en-US" altLang="ja-JP" sz="2200" dirty="0">
              <a:latin typeface="ＭＳ Ｐ明朝" panose="02020600040205080304" pitchFamily="18" charset="-128"/>
              <a:ea typeface="ＭＳ Ｐ明朝" panose="02020600040205080304" pitchFamily="18" charset="-128"/>
            </a:endParaRPr>
          </a:p>
          <a:p>
            <a:r>
              <a:rPr lang="ja-JP" altLang="en-US" sz="2200" dirty="0">
                <a:latin typeface="ＭＳ Ｐ明朝" panose="02020600040205080304" pitchFamily="18" charset="-128"/>
                <a:ea typeface="ＭＳ Ｐ明朝" panose="02020600040205080304" pitchFamily="18" charset="-128"/>
              </a:rPr>
              <a:t>思うと行動につながるのです。</a:t>
            </a:r>
            <a:endParaRPr lang="en-US" altLang="ja-JP" sz="2200" dirty="0">
              <a:latin typeface="ＭＳ Ｐ明朝" panose="02020600040205080304" pitchFamily="18" charset="-128"/>
              <a:ea typeface="ＭＳ Ｐ明朝" panose="02020600040205080304" pitchFamily="18" charset="-128"/>
            </a:endParaRPr>
          </a:p>
          <a:p>
            <a:endParaRPr lang="en-US" altLang="ja-JP" sz="2200" dirty="0"/>
          </a:p>
          <a:p>
            <a:endParaRPr lang="ja-JP" altLang="en-US" sz="2200" dirty="0"/>
          </a:p>
        </p:txBody>
      </p:sp>
      <p:sp>
        <p:nvSpPr>
          <p:cNvPr id="4" name="スライド番号プレースホルダー 3"/>
          <p:cNvSpPr>
            <a:spLocks noGrp="1"/>
          </p:cNvSpPr>
          <p:nvPr>
            <p:ph type="sldNum" sz="quarter" idx="10"/>
          </p:nvPr>
        </p:nvSpPr>
        <p:spPr/>
        <p:txBody>
          <a:bodyPr/>
          <a:lstStyle/>
          <a:p>
            <a:fld id="{4B593E03-723C-4CCB-9D94-983A5F1B7FE0}" type="slidenum">
              <a:rPr kumimoji="1" lang="ja-JP" altLang="en-US" smtClean="0"/>
              <a:t>20</a:t>
            </a:fld>
            <a:endParaRPr kumimoji="1" lang="ja-JP" altLang="en-US" dirty="0"/>
          </a:p>
        </p:txBody>
      </p:sp>
    </p:spTree>
    <p:extLst>
      <p:ext uri="{BB962C8B-B14F-4D97-AF65-F5344CB8AC3E}">
        <p14:creationId xmlns:p14="http://schemas.microsoft.com/office/powerpoint/2010/main" val="367105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09931" y="4861445"/>
            <a:ext cx="5679440" cy="4958684"/>
          </a:xfrm>
        </p:spPr>
        <p:txBody>
          <a:bodyPr/>
          <a:lstStyle/>
          <a:p>
            <a:r>
              <a:rPr lang="ja-JP" altLang="en-US" sz="2100" dirty="0">
                <a:latin typeface="AR P丸ゴシック体E" panose="020B0600010101010101" pitchFamily="50" charset="-128"/>
                <a:ea typeface="AR P丸ゴシック体E" panose="020B0600010101010101" pitchFamily="50" charset="-128"/>
              </a:rPr>
              <a:t>［教師の教示：イメージの力］</a:t>
            </a:r>
            <a:endParaRPr lang="en-US" altLang="ja-JP" sz="2100" dirty="0">
              <a:latin typeface="AR P丸ゴシック体E" panose="020B0600010101010101" pitchFamily="50" charset="-128"/>
              <a:ea typeface="AR P丸ゴシック体E" panose="020B0600010101010101" pitchFamily="50" charset="-128"/>
            </a:endParaRPr>
          </a:p>
          <a:p>
            <a:r>
              <a:rPr lang="ja-JP" altLang="en-US" sz="2100" dirty="0">
                <a:latin typeface="ＭＳ Ｐ明朝" panose="02020600040205080304" pitchFamily="18" charset="-128"/>
                <a:ea typeface="ＭＳ Ｐ明朝" panose="02020600040205080304" pitchFamily="18" charset="-128"/>
              </a:rPr>
              <a:t>イメージを思い浮かべることで、</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体はそのように動きやすくなります。</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例えば、肘を伸ばして、両手のひらを上に、前にだしてみましょう。背筋は立ててみましょう。</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目を閉じて、イメージします。</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右手のひらには２キロのオモリが載っています。</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左手の指先には空高く舞い上がる風船の糸がくくられています。</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右手には重り、左手には風船です。</a:t>
            </a:r>
            <a:endParaRPr lang="en-US" altLang="ja-JP" sz="2100" dirty="0">
              <a:latin typeface="ＭＳ Ｐ明朝" panose="02020600040205080304" pitchFamily="18" charset="-128"/>
              <a:ea typeface="ＭＳ Ｐ明朝" panose="02020600040205080304" pitchFamily="18" charset="-128"/>
            </a:endParaRPr>
          </a:p>
          <a:p>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（右手が下がる人を確認する）</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はいそのまま目を開けて。右手が下がっていますか？</a:t>
            </a:r>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思うと行動につながるのです。</a:t>
            </a:r>
            <a:endParaRPr lang="en-US" altLang="ja-JP" sz="2100" dirty="0">
              <a:latin typeface="ＭＳ Ｐ明朝" panose="02020600040205080304" pitchFamily="18" charset="-128"/>
              <a:ea typeface="ＭＳ Ｐ明朝" panose="02020600040205080304" pitchFamily="18" charset="-128"/>
            </a:endParaRPr>
          </a:p>
          <a:p>
            <a:endParaRPr lang="en-US" altLang="ja-JP" sz="2100" dirty="0"/>
          </a:p>
          <a:p>
            <a:endParaRPr lang="ja-JP" altLang="en-US" sz="2100" dirty="0"/>
          </a:p>
        </p:txBody>
      </p:sp>
      <p:sp>
        <p:nvSpPr>
          <p:cNvPr id="4" name="スライド番号プレースホルダー 3"/>
          <p:cNvSpPr>
            <a:spLocks noGrp="1"/>
          </p:cNvSpPr>
          <p:nvPr>
            <p:ph type="sldNum" sz="quarter" idx="10"/>
          </p:nvPr>
        </p:nvSpPr>
        <p:spPr/>
        <p:txBody>
          <a:bodyPr/>
          <a:lstStyle/>
          <a:p>
            <a:fld id="{4B593E03-723C-4CCB-9D94-983A5F1B7FE0}" type="slidenum">
              <a:rPr kumimoji="1" lang="ja-JP" altLang="en-US" smtClean="0"/>
              <a:t>21</a:t>
            </a:fld>
            <a:endParaRPr kumimoji="1" lang="ja-JP" altLang="en-US" dirty="0"/>
          </a:p>
        </p:txBody>
      </p:sp>
    </p:spTree>
    <p:extLst>
      <p:ext uri="{BB962C8B-B14F-4D97-AF65-F5344CB8AC3E}">
        <p14:creationId xmlns:p14="http://schemas.microsoft.com/office/powerpoint/2010/main" val="59298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7263" y="220663"/>
            <a:ext cx="5118100" cy="3838575"/>
          </a:xfrm>
        </p:spPr>
      </p:sp>
      <p:sp>
        <p:nvSpPr>
          <p:cNvPr id="3" name="ノート プレースホルダー 2"/>
          <p:cNvSpPr>
            <a:spLocks noGrp="1"/>
          </p:cNvSpPr>
          <p:nvPr>
            <p:ph type="body" idx="1"/>
          </p:nvPr>
        </p:nvSpPr>
        <p:spPr>
          <a:xfrm>
            <a:off x="309290" y="4253211"/>
            <a:ext cx="6576567" cy="5616623"/>
          </a:xfrm>
        </p:spPr>
        <p:txBody>
          <a:bodyPr/>
          <a:lstStyle/>
          <a:p>
            <a:r>
              <a:rPr lang="ja-JP" altLang="en-US" sz="1500" dirty="0">
                <a:latin typeface="AR P丸ゴシック体E" panose="020B0600010101010101" pitchFamily="50" charset="-128"/>
                <a:ea typeface="AR P丸ゴシック体E" panose="020B0600010101010101" pitchFamily="50" charset="-128"/>
              </a:rPr>
              <a:t>［教師の教示］</a:t>
            </a:r>
            <a:endParaRPr lang="en-US" altLang="ja-JP" sz="1500" dirty="0">
              <a:latin typeface="AR P丸ゴシック体E" panose="020B0600010101010101" pitchFamily="50" charset="-128"/>
              <a:ea typeface="AR P丸ゴシック体E" panose="020B0600010101010101" pitchFamily="50" charset="-128"/>
            </a:endParaRPr>
          </a:p>
          <a:p>
            <a:r>
              <a:rPr lang="ja-JP" altLang="en-US" sz="1700" dirty="0">
                <a:latin typeface="ＭＳ Ｐ明朝" panose="02020600040205080304" pitchFamily="18" charset="-128"/>
                <a:ea typeface="ＭＳ Ｐ明朝" panose="02020600040205080304" pitchFamily="18" charset="-128"/>
              </a:rPr>
              <a:t>まず伸びをしてみましょうか。腕を前にくんで、前に伸ばして、右にゆっくり</a:t>
            </a:r>
            <a:r>
              <a:rPr lang="ja-JP" altLang="en-US" sz="1700" dirty="0" err="1">
                <a:latin typeface="ＭＳ Ｐ明朝" panose="02020600040205080304" pitchFamily="18" charset="-128"/>
                <a:ea typeface="ＭＳ Ｐ明朝" panose="02020600040205080304" pitchFamily="18" charset="-128"/>
              </a:rPr>
              <a:t>、。。。</a:t>
            </a:r>
            <a:r>
              <a:rPr lang="ja-JP" altLang="en-US" sz="1700" dirty="0">
                <a:latin typeface="ＭＳ Ｐ明朝" panose="02020600040205080304" pitchFamily="18" charset="-128"/>
                <a:ea typeface="ＭＳ Ｐ明朝" panose="02020600040205080304" pitchFamily="18" charset="-128"/>
              </a:rPr>
              <a:t>ハイ戻して</a:t>
            </a:r>
            <a:r>
              <a:rPr lang="ja-JP" altLang="en-US" sz="1700" dirty="0" err="1">
                <a:latin typeface="ＭＳ Ｐ明朝" panose="02020600040205080304" pitchFamily="18" charset="-128"/>
                <a:ea typeface="ＭＳ Ｐ明朝" panose="02020600040205080304" pitchFamily="18" charset="-128"/>
              </a:rPr>
              <a:t>、。。。</a:t>
            </a:r>
            <a:r>
              <a:rPr lang="ja-JP" altLang="en-US" sz="1700" dirty="0">
                <a:latin typeface="ＭＳ Ｐ明朝" panose="02020600040205080304" pitchFamily="18" charset="-128"/>
                <a:ea typeface="ＭＳ Ｐ明朝" panose="02020600040205080304" pitchFamily="18" charset="-128"/>
              </a:rPr>
              <a:t>左に・・・。うしろに・・・・</a:t>
            </a:r>
            <a:endParaRPr lang="en-US" altLang="ja-JP" sz="1700" dirty="0">
              <a:latin typeface="ＭＳ Ｐ明朝" panose="02020600040205080304" pitchFamily="18" charset="-128"/>
              <a:ea typeface="ＭＳ Ｐ明朝" panose="02020600040205080304" pitchFamily="18" charset="-128"/>
            </a:endParaRPr>
          </a:p>
          <a:p>
            <a:r>
              <a:rPr lang="ja-JP" altLang="en-US" sz="1700" dirty="0">
                <a:latin typeface="ＭＳ Ｐ明朝" panose="02020600040205080304" pitchFamily="18" charset="-128"/>
                <a:ea typeface="ＭＳ Ｐ明朝" panose="02020600040205080304" pitchFamily="18" charset="-128"/>
              </a:rPr>
              <a:t>片手をお腹においてみましょう。大きく息をすって、お腹をふくらませます。そしてゆっくり息を吐きます。ゆっくり吐いていくとリラックスしていきます。</a:t>
            </a:r>
            <a:endParaRPr lang="en-US" altLang="ja-JP" sz="1700" dirty="0">
              <a:latin typeface="ＭＳ Ｐ明朝" panose="02020600040205080304" pitchFamily="18" charset="-128"/>
              <a:ea typeface="ＭＳ Ｐ明朝" panose="02020600040205080304" pitchFamily="18" charset="-128"/>
            </a:endParaRPr>
          </a:p>
          <a:p>
            <a:r>
              <a:rPr lang="ja-JP" altLang="en-US" sz="1700" dirty="0">
                <a:latin typeface="ＭＳ Ｐ明朝" panose="02020600040205080304" pitchFamily="18" charset="-128"/>
                <a:ea typeface="ＭＳ Ｐ明朝" panose="02020600040205080304" pitchFamily="18" charset="-128"/>
              </a:rPr>
              <a:t>スクリーンが浮かんできます。これから、スクリーンに３つのイメージを浮かべてもらいます。</a:t>
            </a:r>
            <a:endParaRPr lang="en-US" altLang="ja-JP" sz="1700" dirty="0">
              <a:latin typeface="ＭＳ Ｐ明朝" panose="02020600040205080304" pitchFamily="18" charset="-128"/>
              <a:ea typeface="ＭＳ Ｐ明朝" panose="02020600040205080304" pitchFamily="18" charset="-128"/>
            </a:endParaRPr>
          </a:p>
          <a:p>
            <a:pPr defTabSz="942942">
              <a:defRPr/>
            </a:pPr>
            <a:r>
              <a:rPr lang="ja-JP" altLang="en-US" sz="1700" dirty="0">
                <a:latin typeface="ＭＳ Ｐ明朝" panose="02020600040205080304" pitchFamily="18" charset="-128"/>
                <a:ea typeface="ＭＳ Ｐ明朝" panose="02020600040205080304" pitchFamily="18" charset="-128"/>
              </a:rPr>
              <a:t>１つめ、夢や目標をスクリーンに浮かべてみます。　２つめ．自分が最高に勉強に集中しているイメージを浮かべてみます　３つめ、ベストな自分に近づくために「具体的な行動をリストアップ」します。</a:t>
            </a:r>
          </a:p>
          <a:p>
            <a:endParaRPr lang="en-US" altLang="ja-JP" sz="1700" dirty="0">
              <a:latin typeface="ＭＳ Ｐ明朝" panose="02020600040205080304" pitchFamily="18" charset="-128"/>
              <a:ea typeface="ＭＳ Ｐ明朝" panose="02020600040205080304" pitchFamily="18" charset="-128"/>
            </a:endParaRPr>
          </a:p>
          <a:p>
            <a:r>
              <a:rPr lang="ja-JP" altLang="en-US" sz="1700" dirty="0">
                <a:latin typeface="ＭＳ Ｐ明朝" panose="02020600040205080304" pitchFamily="18" charset="-128"/>
                <a:ea typeface="ＭＳ Ｐ明朝" panose="02020600040205080304" pitchFamily="18" charset="-128"/>
              </a:rPr>
              <a:t>はい目を閉じた方がイメージが浮かびやすくなります。</a:t>
            </a:r>
            <a:endParaRPr lang="en-US" altLang="ja-JP" sz="1700" dirty="0">
              <a:latin typeface="ＭＳ Ｐ明朝" panose="02020600040205080304" pitchFamily="18" charset="-128"/>
              <a:ea typeface="ＭＳ Ｐ明朝" panose="02020600040205080304" pitchFamily="18" charset="-128"/>
            </a:endParaRPr>
          </a:p>
          <a:p>
            <a:r>
              <a:rPr lang="ja-JP" altLang="en-US" sz="1700" dirty="0">
                <a:latin typeface="ＭＳ Ｐ明朝" panose="02020600040205080304" pitchFamily="18" charset="-128"/>
                <a:ea typeface="ＭＳ Ｐ明朝" panose="02020600040205080304" pitchFamily="18" charset="-128"/>
              </a:rPr>
              <a:t>目のまえに、スクリーンが浮かんできます。大きなプロジェクターのスクリーンかもしれないし、小さな映画館のスクリーンかもしれません。</a:t>
            </a:r>
            <a:endParaRPr lang="en-US" altLang="ja-JP" sz="1700" dirty="0">
              <a:latin typeface="ＭＳ Ｐ明朝" panose="02020600040205080304" pitchFamily="18" charset="-128"/>
              <a:ea typeface="ＭＳ Ｐ明朝" panose="02020600040205080304" pitchFamily="18" charset="-128"/>
            </a:endParaRPr>
          </a:p>
          <a:p>
            <a:r>
              <a:rPr lang="ja-JP" altLang="en-US" sz="1700" dirty="0">
                <a:latin typeface="ＭＳ Ｐ明朝" panose="02020600040205080304" pitchFamily="18" charset="-128"/>
                <a:ea typeface="ＭＳ Ｐ明朝" panose="02020600040205080304" pitchFamily="18" charset="-128"/>
              </a:rPr>
              <a:t>ちょうどよい距離にうかべてみましょう。はっきりスクリーンが浮かぶ人もいれば、なんとなくという人もいます。みえるように浮かぶ人もいれば、考えとして浮かぶ人もいます。スクリーンが浮かんでくるまでまってみましょう。</a:t>
            </a:r>
            <a:endParaRPr lang="en-US" altLang="ja-JP" sz="1700" dirty="0">
              <a:latin typeface="ＭＳ Ｐ明朝" panose="02020600040205080304" pitchFamily="18" charset="-128"/>
              <a:ea typeface="ＭＳ Ｐ明朝" panose="02020600040205080304" pitchFamily="18" charset="-128"/>
            </a:endParaRPr>
          </a:p>
          <a:p>
            <a:r>
              <a:rPr lang="en-US" altLang="ja-JP" sz="1700" dirty="0">
                <a:latin typeface="ＭＳ Ｐ明朝" panose="02020600040205080304" pitchFamily="18" charset="-128"/>
                <a:ea typeface="ＭＳ Ｐ明朝" panose="02020600040205080304" pitchFamily="18" charset="-128"/>
              </a:rPr>
              <a:t>※DVD</a:t>
            </a:r>
            <a:r>
              <a:rPr lang="ja-JP" altLang="en-US" sz="1700" dirty="0" err="1">
                <a:latin typeface="ＭＳ Ｐ明朝" panose="02020600040205080304" pitchFamily="18" charset="-128"/>
                <a:ea typeface="ＭＳ Ｐ明朝" panose="02020600040205080304" pitchFamily="18" charset="-128"/>
              </a:rPr>
              <a:t>に収</a:t>
            </a:r>
            <a:r>
              <a:rPr lang="ja-JP" altLang="en-US" sz="1700" dirty="0">
                <a:latin typeface="ＭＳ Ｐ明朝" panose="02020600040205080304" pitchFamily="18" charset="-128"/>
                <a:ea typeface="ＭＳ Ｐ明朝" panose="02020600040205080304" pitchFamily="18" charset="-128"/>
              </a:rPr>
              <a:t>録している映像</a:t>
            </a:r>
            <a:r>
              <a:rPr lang="en-US" altLang="ja-JP" sz="1700" dirty="0">
                <a:latin typeface="ＭＳ Ｐ明朝" panose="02020600040205080304" pitchFamily="18" charset="-128"/>
                <a:ea typeface="ＭＳ Ｐ明朝" panose="02020600040205080304" pitchFamily="18" charset="-128"/>
              </a:rPr>
              <a:t>03-2,03-3</a:t>
            </a:r>
            <a:r>
              <a:rPr lang="ja-JP" altLang="en-US" sz="1700" dirty="0">
                <a:latin typeface="ＭＳ Ｐ明朝" panose="02020600040205080304" pitchFamily="18" charset="-128"/>
                <a:ea typeface="ＭＳ Ｐ明朝" panose="02020600040205080304" pitchFamily="18" charset="-128"/>
              </a:rPr>
              <a:t>もご覧ください。</a:t>
            </a:r>
            <a:endParaRPr lang="en-US" altLang="ja-JP" sz="1700" dirty="0">
              <a:latin typeface="ＭＳ Ｐ明朝" panose="02020600040205080304" pitchFamily="18" charset="-128"/>
              <a:ea typeface="ＭＳ Ｐ明朝" panose="02020600040205080304" pitchFamily="18" charset="-128"/>
            </a:endParaRPr>
          </a:p>
          <a:p>
            <a:endParaRPr lang="ja-JP" altLang="en-US" sz="17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defTabSz="914341">
              <a:defRPr/>
            </a:pPr>
            <a:fld id="{4B593E03-723C-4CCB-9D94-983A5F1B7FE0}" type="slidenum">
              <a:rPr lang="ja-JP" altLang="en-US">
                <a:solidFill>
                  <a:prstClr val="black"/>
                </a:solidFill>
                <a:latin typeface="Calibri"/>
                <a:ea typeface="ＭＳ Ｐゴシック" panose="020B0600070205080204" pitchFamily="50" charset="-128"/>
              </a:rPr>
              <a:pPr defTabSz="914341">
                <a:defRPr/>
              </a:pPr>
              <a:t>22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496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1238" y="190500"/>
            <a:ext cx="5118100" cy="3838575"/>
          </a:xfrm>
        </p:spPr>
      </p:sp>
      <p:sp>
        <p:nvSpPr>
          <p:cNvPr id="3" name="ノート プレースホルダー 2"/>
          <p:cNvSpPr>
            <a:spLocks noGrp="1"/>
          </p:cNvSpPr>
          <p:nvPr>
            <p:ph type="body" idx="1"/>
          </p:nvPr>
        </p:nvSpPr>
        <p:spPr>
          <a:xfrm>
            <a:off x="516735" y="4296178"/>
            <a:ext cx="6141653" cy="5747892"/>
          </a:xfrm>
        </p:spPr>
        <p:txBody>
          <a:bodyPr/>
          <a:lstStyle/>
          <a:p>
            <a:r>
              <a:rPr lang="ja-JP" altLang="en-US" sz="1900" dirty="0">
                <a:latin typeface="AR P丸ゴシック体E" panose="020B0600010101010101" pitchFamily="50" charset="-128"/>
                <a:ea typeface="AR P丸ゴシック体E" panose="020B0600010101010101" pitchFamily="50" charset="-128"/>
              </a:rPr>
              <a:t>［教師の教示：勉強に最高に集中］</a:t>
            </a:r>
            <a:endParaRPr lang="en-US" altLang="ja-JP" sz="1900" dirty="0">
              <a:latin typeface="AR P丸ゴシック体E" panose="020B0600010101010101" pitchFamily="50" charset="-128"/>
              <a:ea typeface="AR P丸ゴシック体E" panose="020B0600010101010101" pitchFamily="50" charset="-128"/>
            </a:endParaRPr>
          </a:p>
          <a:p>
            <a:r>
              <a:rPr lang="ja-JP" altLang="en-US" sz="1900" dirty="0">
                <a:latin typeface="ＭＳ Ｐ明朝" panose="02020600040205080304" pitchFamily="18" charset="-128"/>
                <a:ea typeface="ＭＳ Ｐ明朝" panose="02020600040205080304" pitchFamily="18" charset="-128"/>
              </a:rPr>
              <a:t>今度は、スクリーンに、あなたが最も勉強に集中している姿が浮かんできます。それは、家で勉強している場面かもしれません。学校で授業に集中している場面かもしれません。それとも、そのほかの場面かもしれません。</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イメージは見えるように浮かんでくることもあれば、考えとして浮かんでくることもあります。</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イメージが浮かんできたら、スクリーンの中にはいってみましょう。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そして、勉強に集中している自分を感じてみましょう。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どんな教科をしていますか？体の感じはどうでしょう？頭がすっきりして、考える力がパワーアップしているかもしれません。</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周りで物音がしていても、勉強にすごく集中しています。</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勉強に集中している自分を感じたら、スクリーンのなかから元の位置にもどりましょう。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そして、勉強に集中している自分のイメージが消えていきます。</a:t>
            </a:r>
          </a:p>
        </p:txBody>
      </p:sp>
      <p:sp>
        <p:nvSpPr>
          <p:cNvPr id="4" name="スライド番号プレースホルダー 3"/>
          <p:cNvSpPr>
            <a:spLocks noGrp="1"/>
          </p:cNvSpPr>
          <p:nvPr>
            <p:ph type="sldNum" sz="quarter" idx="10"/>
          </p:nvPr>
        </p:nvSpPr>
        <p:spPr/>
        <p:txBody>
          <a:bodyPr/>
          <a:lstStyle/>
          <a:p>
            <a:pPr defTabSz="914341">
              <a:defRPr/>
            </a:pPr>
            <a:fld id="{4B593E03-723C-4CCB-9D94-983A5F1B7FE0}" type="slidenum">
              <a:rPr lang="ja-JP" altLang="en-US">
                <a:solidFill>
                  <a:prstClr val="black"/>
                </a:solidFill>
                <a:latin typeface="Calibri"/>
                <a:ea typeface="ＭＳ Ｐゴシック" panose="020B0600070205080204" pitchFamily="50" charset="-128"/>
              </a:rPr>
              <a:pPr defTabSz="914341">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38658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08138" y="190500"/>
            <a:ext cx="3684587" cy="2763838"/>
          </a:xfrm>
        </p:spPr>
      </p:sp>
      <p:sp>
        <p:nvSpPr>
          <p:cNvPr id="3" name="ノート プレースホルダー 2"/>
          <p:cNvSpPr>
            <a:spLocks noGrp="1"/>
          </p:cNvSpPr>
          <p:nvPr>
            <p:ph type="body" idx="1"/>
          </p:nvPr>
        </p:nvSpPr>
        <p:spPr>
          <a:xfrm>
            <a:off x="365090" y="3176461"/>
            <a:ext cx="6444944" cy="6867611"/>
          </a:xfrm>
        </p:spPr>
        <p:txBody>
          <a:bodyPr/>
          <a:lstStyle/>
          <a:p>
            <a:r>
              <a:rPr lang="ja-JP" altLang="en-US" sz="1900" dirty="0">
                <a:latin typeface="AR P丸ゴシック体E" panose="020B0600010101010101" pitchFamily="50" charset="-128"/>
                <a:ea typeface="AR P丸ゴシック体E" panose="020B0600010101010101" pitchFamily="50" charset="-128"/>
              </a:rPr>
              <a:t>［教師の教示：具体的行動のリストアップ］</a:t>
            </a:r>
            <a:endParaRPr lang="en-US" altLang="ja-JP" sz="1900" dirty="0">
              <a:latin typeface="AR P丸ゴシック体E" panose="020B0600010101010101" pitchFamily="50" charset="-128"/>
              <a:ea typeface="AR P丸ゴシック体E" panose="020B0600010101010101" pitchFamily="50" charset="-128"/>
            </a:endParaRPr>
          </a:p>
          <a:p>
            <a:r>
              <a:rPr lang="ja-JP" altLang="en-US" sz="1900" dirty="0">
                <a:latin typeface="ＭＳ Ｐ明朝" panose="02020600040205080304" pitchFamily="18" charset="-128"/>
                <a:ea typeface="ＭＳ Ｐ明朝" panose="02020600040205080304" pitchFamily="18" charset="-128"/>
              </a:rPr>
              <a:t>つぎに、ベストな自分に近づくために、試験までにできることをリストアップしてみましょう。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苦手問題の・・・を・・・する</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自分にとって具体的にやるべきことやるべき課題　をスクリーンにリストアップしてみましょう。国語数学（算数）英語理科社会・・・自分のやるべき課題をしっかり浮かべましょう</a:t>
            </a:r>
          </a:p>
          <a:p>
            <a:r>
              <a:rPr lang="ja-JP" altLang="en-US" sz="1900" dirty="0">
                <a:latin typeface="ＭＳ Ｐ明朝" panose="02020600040205080304" pitchFamily="18" charset="-128"/>
                <a:ea typeface="ＭＳ Ｐ明朝" panose="02020600040205080304" pitchFamily="18" charset="-128"/>
              </a:rPr>
              <a:t>つぎに、今日、学校から家に帰って、こんなふうに過ごしたいな。夜は、こんなふうに集中したいなーということを考えてみましょう。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ゲームの誘惑に負けそうになったら、「ゲームは押し入れにしまう！」とか、自分でコントロールできるようにしましょう。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帰宅したら、誘惑のない部屋で、宿題をする」のもいいかもしれません。ベストな自分に近づくために、これからの毎日毎日をどのように、過ごしたらいいか、行動のリストアップをしてみましょう。３つ具体的な行動をリストアップし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スクリーンに、リストアップした行動を書いてみましょう。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勉強がわかるとうれしい。勉強は学問です。それは仕事につながっていきます。背をたてて、よし！と気合をいれるのもいいでしょう。</a:t>
            </a:r>
            <a:endParaRPr lang="en-US" altLang="ja-JP" sz="1900" dirty="0">
              <a:latin typeface="ＭＳ Ｐ明朝" panose="02020600040205080304" pitchFamily="18" charset="-128"/>
              <a:ea typeface="ＭＳ Ｐ明朝" panose="02020600040205080304" pitchFamily="18" charset="-128"/>
            </a:endParaRPr>
          </a:p>
          <a:p>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はい、イメージを終わりましょう。</a:t>
            </a:r>
            <a:endParaRPr lang="en-US" altLang="ja-JP" sz="1900" dirty="0">
              <a:latin typeface="ＭＳ Ｐ明朝" panose="02020600040205080304" pitchFamily="18" charset="-128"/>
              <a:ea typeface="ＭＳ Ｐ明朝" panose="02020600040205080304" pitchFamily="18" charset="-128"/>
            </a:endParaRPr>
          </a:p>
          <a:p>
            <a:r>
              <a:rPr lang="ja-JP" altLang="en-US" sz="1900" dirty="0">
                <a:latin typeface="ＭＳ Ｐ明朝" panose="02020600040205080304" pitchFamily="18" charset="-128"/>
                <a:ea typeface="ＭＳ Ｐ明朝" panose="02020600040205080304" pitchFamily="18" charset="-128"/>
              </a:rPr>
              <a:t>（すっきり動作）このまま目を開けるとぼんやりしますので。手をグーパーしましょう。肘を曲げて伸ばして。ハイ背伸び。</a:t>
            </a:r>
            <a:endParaRPr lang="en-US" altLang="ja-JP" sz="1900" dirty="0">
              <a:latin typeface="ＭＳ Ｐ明朝" panose="02020600040205080304" pitchFamily="18" charset="-128"/>
              <a:ea typeface="ＭＳ Ｐ明朝" panose="02020600040205080304" pitchFamily="18" charset="-128"/>
            </a:endParaRPr>
          </a:p>
          <a:p>
            <a:endParaRPr lang="en-US" altLang="ja-JP" sz="19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defTabSz="914341">
              <a:defRPr/>
            </a:pPr>
            <a:fld id="{4B593E03-723C-4CCB-9D94-983A5F1B7FE0}" type="slidenum">
              <a:rPr lang="ja-JP" altLang="en-US">
                <a:solidFill>
                  <a:prstClr val="black"/>
                </a:solidFill>
                <a:latin typeface="Calibri"/>
                <a:ea typeface="ＭＳ Ｐゴシック" panose="020B0600070205080204" pitchFamily="50" charset="-128"/>
              </a:rPr>
              <a:pPr defTabSz="914341">
                <a:defRPr/>
              </a:pPr>
              <a:t>24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327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68380" y="4818717"/>
            <a:ext cx="5679440" cy="4605577"/>
          </a:xfrm>
        </p:spPr>
        <p:txBody>
          <a:bodyPr/>
          <a:lstStyle/>
          <a:p>
            <a:r>
              <a:rPr lang="ja-JP" altLang="en-US" sz="2100" dirty="0">
                <a:latin typeface="AR P丸ゴシック体E" panose="020B0600010101010101" pitchFamily="50" charset="-128"/>
                <a:ea typeface="AR P丸ゴシック体E" panose="020B0600010101010101" pitchFamily="50" charset="-128"/>
              </a:rPr>
              <a:t>［イメージをワークシートに描く］</a:t>
            </a:r>
            <a:endParaRPr lang="en-US" altLang="ja-JP" sz="2100" dirty="0">
              <a:latin typeface="AR P丸ゴシック体E" panose="020B0600010101010101" pitchFamily="50" charset="-128"/>
              <a:ea typeface="AR P丸ゴシック体E" panose="020B0600010101010101" pitchFamily="50" charset="-128"/>
            </a:endParaRPr>
          </a:p>
          <a:p>
            <a:r>
              <a:rPr lang="ja-JP" altLang="en-US" sz="2100" dirty="0">
                <a:latin typeface="ＭＳ Ｐ明朝" panose="02020600040205080304" pitchFamily="18" charset="-128"/>
                <a:ea typeface="ＭＳ Ｐ明朝" panose="02020600040205080304" pitchFamily="18" charset="-128"/>
              </a:rPr>
              <a:t>勉強に最高に集中している場面を描いてみてください。イメージを浮かべるときには、浮かんでこなくても、描いていると浮かんでくるということもあります。描いてみると、よりはっきり、今から何をしたらいいのかが感じることができるようになります。</a:t>
            </a:r>
            <a:endParaRPr lang="en-US" altLang="ja-JP" sz="2100" dirty="0">
              <a:latin typeface="ＭＳ Ｐ明朝" panose="02020600040205080304" pitchFamily="18" charset="-128"/>
              <a:ea typeface="ＭＳ Ｐ明朝" panose="02020600040205080304" pitchFamily="18" charset="-128"/>
            </a:endParaRPr>
          </a:p>
          <a:p>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夢や目標を描いてもいいでしょう。</a:t>
            </a:r>
            <a:endParaRPr lang="en-US" altLang="ja-JP" sz="2100" dirty="0">
              <a:latin typeface="ＭＳ Ｐ明朝" panose="02020600040205080304" pitchFamily="18" charset="-128"/>
              <a:ea typeface="ＭＳ Ｐ明朝" panose="02020600040205080304" pitchFamily="18" charset="-128"/>
            </a:endParaRPr>
          </a:p>
          <a:p>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そして、これから、ベストを尽くすためにできる３つの行動を具体的に書いてみましょう。</a:t>
            </a:r>
            <a:endParaRPr lang="en-US" altLang="ja-JP" sz="2100" dirty="0">
              <a:latin typeface="ＭＳ Ｐ明朝" panose="02020600040205080304" pitchFamily="18" charset="-128"/>
              <a:ea typeface="ＭＳ Ｐ明朝" panose="02020600040205080304" pitchFamily="18" charset="-128"/>
            </a:endParaRPr>
          </a:p>
          <a:p>
            <a:endParaRPr lang="en-US" altLang="ja-JP" sz="2100" dirty="0">
              <a:latin typeface="ＭＳ Ｐ明朝" panose="02020600040205080304" pitchFamily="18" charset="-128"/>
              <a:ea typeface="ＭＳ Ｐ明朝" panose="02020600040205080304" pitchFamily="18" charset="-128"/>
            </a:endParaRPr>
          </a:p>
          <a:p>
            <a:r>
              <a:rPr lang="ja-JP" altLang="en-US" sz="2100" dirty="0">
                <a:latin typeface="ＭＳ Ｐ明朝" panose="02020600040205080304" pitchFamily="18" charset="-128"/>
                <a:ea typeface="ＭＳ Ｐ明朝" panose="02020600040205080304" pitchFamily="18" charset="-128"/>
              </a:rPr>
              <a:t>（机間巡回しながら、繰り返し、ゆっくりと言いながら、児童生徒が描き出すのを待ちましょう）</a:t>
            </a:r>
            <a:endParaRPr lang="en-US" altLang="ja-JP" sz="2100" dirty="0">
              <a:latin typeface="ＭＳ Ｐ明朝" panose="02020600040205080304" pitchFamily="18" charset="-128"/>
              <a:ea typeface="ＭＳ Ｐ明朝" panose="02020600040205080304" pitchFamily="18" charset="-128"/>
            </a:endParaRPr>
          </a:p>
          <a:p>
            <a:endParaRPr lang="ja-JP" altLang="en-US" sz="21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4B593E03-723C-4CCB-9D94-983A5F1B7FE0}" type="slidenum">
              <a:rPr kumimoji="1" lang="ja-JP" altLang="en-US" smtClean="0"/>
              <a:t>26</a:t>
            </a:fld>
            <a:endParaRPr kumimoji="1" lang="ja-JP" altLang="en-US"/>
          </a:p>
        </p:txBody>
      </p:sp>
    </p:spTree>
    <p:extLst>
      <p:ext uri="{BB962C8B-B14F-4D97-AF65-F5344CB8AC3E}">
        <p14:creationId xmlns:p14="http://schemas.microsoft.com/office/powerpoint/2010/main" val="178388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8966CCF-F880-4780-9B4B-216682244C7A}" type="slidenum">
              <a:rPr kumimoji="1" lang="ja-JP" altLang="en-US" smtClean="0"/>
              <a:t>31</a:t>
            </a:fld>
            <a:endParaRPr kumimoji="1" lang="ja-JP" altLang="en-US"/>
          </a:p>
        </p:txBody>
      </p:sp>
    </p:spTree>
    <p:extLst>
      <p:ext uri="{BB962C8B-B14F-4D97-AF65-F5344CB8AC3E}">
        <p14:creationId xmlns:p14="http://schemas.microsoft.com/office/powerpoint/2010/main" val="1182691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xfrm>
            <a:off x="442913" y="781050"/>
            <a:ext cx="6642100" cy="4981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スライド番号プレースホルダー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74776" indent="-297990" eaLnBrk="0" hangingPunct="0">
              <a:defRPr kumimoji="1">
                <a:solidFill>
                  <a:schemeClr val="tx1"/>
                </a:solidFill>
                <a:latin typeface="Arial" panose="020B0604020202020204" pitchFamily="34" charset="0"/>
                <a:ea typeface="ＭＳ Ｐゴシック" panose="020B0600070205080204" pitchFamily="50" charset="-128"/>
              </a:defRPr>
            </a:lvl2pPr>
            <a:lvl3pPr marL="1191963" indent="-238393" eaLnBrk="0" hangingPunct="0">
              <a:defRPr kumimoji="1">
                <a:solidFill>
                  <a:schemeClr val="tx1"/>
                </a:solidFill>
                <a:latin typeface="Arial" panose="020B0604020202020204" pitchFamily="34" charset="0"/>
                <a:ea typeface="ＭＳ Ｐゴシック" panose="020B0600070205080204" pitchFamily="50" charset="-128"/>
              </a:defRPr>
            </a:lvl3pPr>
            <a:lvl4pPr marL="1668747" indent="-238393" eaLnBrk="0" hangingPunct="0">
              <a:defRPr kumimoji="1">
                <a:solidFill>
                  <a:schemeClr val="tx1"/>
                </a:solidFill>
                <a:latin typeface="Arial" panose="020B0604020202020204" pitchFamily="34" charset="0"/>
                <a:ea typeface="ＭＳ Ｐゴシック" panose="020B0600070205080204" pitchFamily="50" charset="-128"/>
              </a:defRPr>
            </a:lvl4pPr>
            <a:lvl5pPr marL="2145532" indent="-238393" eaLnBrk="0" hangingPunct="0">
              <a:defRPr kumimoji="1">
                <a:solidFill>
                  <a:schemeClr val="tx1"/>
                </a:solidFill>
                <a:latin typeface="Arial" panose="020B0604020202020204" pitchFamily="34" charset="0"/>
                <a:ea typeface="ＭＳ Ｐゴシック" panose="020B0600070205080204" pitchFamily="50" charset="-128"/>
              </a:defRPr>
            </a:lvl5pPr>
            <a:lvl6pPr marL="2622317" indent="-23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99100" indent="-23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75888" indent="-23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52672" indent="-23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53841" eaLnBrk="1" hangingPunct="1">
              <a:defRPr/>
            </a:pPr>
            <a:fld id="{9545238E-1561-4382-9A21-F5E8DC3D4D38}" type="slidenum">
              <a:rPr lang="ja-JP" altLang="en-US" sz="1500">
                <a:solidFill>
                  <a:prstClr val="black"/>
                </a:solidFill>
                <a:latin typeface="Calibri" panose="020F0502020204030204" pitchFamily="34" charset="0"/>
              </a:rPr>
              <a:pPr defTabSz="953841" eaLnBrk="1" hangingPunct="1">
                <a:defRPr/>
              </a:pPr>
              <a:t>32</a:t>
            </a:fld>
            <a:endParaRPr lang="ja-JP" altLang="en-US" sz="1500">
              <a:solidFill>
                <a:prstClr val="black"/>
              </a:solidFill>
              <a:latin typeface="Calibri" panose="020F0502020204030204" pitchFamily="34" charset="0"/>
            </a:endParaRPr>
          </a:p>
        </p:txBody>
      </p:sp>
      <p:sp>
        <p:nvSpPr>
          <p:cNvPr id="24580" name="テキスト ボックス 1"/>
          <p:cNvSpPr txBox="1">
            <a:spLocks noChangeArrowheads="1"/>
          </p:cNvSpPr>
          <p:nvPr/>
        </p:nvSpPr>
        <p:spPr bwMode="auto">
          <a:xfrm>
            <a:off x="351037" y="6224044"/>
            <a:ext cx="6853574" cy="268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08" tIns="49206" rIns="98408" bIns="49206">
            <a:spAutoFit/>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defTabSz="953841" eaLnBrk="1" hangingPunct="1">
              <a:spcBef>
                <a:spcPct val="0"/>
              </a:spcBef>
              <a:defRPr/>
            </a:pPr>
            <a:r>
              <a:rPr lang="ja-JP" altLang="en-US" sz="2100" dirty="0">
                <a:solidFill>
                  <a:prstClr val="black"/>
                </a:solidFill>
                <a:latin typeface="AR P丸ゴシック体E" panose="020B0600010101010101" pitchFamily="50" charset="-128"/>
                <a:ea typeface="AR P丸ゴシック体E" panose="020B0600010101010101" pitchFamily="50" charset="-128"/>
              </a:rPr>
              <a:t>［教師の教示］</a:t>
            </a:r>
            <a:endParaRPr lang="en-US" altLang="ja-JP" sz="2100" dirty="0">
              <a:solidFill>
                <a:prstClr val="black"/>
              </a:solidFill>
              <a:latin typeface="AR P丸ゴシック体E" panose="020B0600010101010101" pitchFamily="50" charset="-128"/>
              <a:ea typeface="AR P丸ゴシック体E" panose="020B0600010101010101" pitchFamily="50" charset="-128"/>
            </a:endParaRPr>
          </a:p>
          <a:p>
            <a:pPr defTabSz="953841" eaLnBrk="1" hangingPunct="1">
              <a:spcBef>
                <a:spcPct val="0"/>
              </a:spcBef>
              <a:defRPr/>
            </a:pPr>
            <a:r>
              <a:rPr lang="ja-JP" altLang="en-US" sz="2100" dirty="0">
                <a:solidFill>
                  <a:prstClr val="black"/>
                </a:solidFill>
                <a:latin typeface="ＭＳ Ｐ明朝" panose="02020600040205080304" pitchFamily="18" charset="-128"/>
                <a:ea typeface="ＭＳ Ｐ明朝" panose="02020600040205080304" pitchFamily="18" charset="-128"/>
              </a:rPr>
              <a:t>「ストレスには、ストレス反応とストレッサーと２つのストレスがあります」</a:t>
            </a:r>
            <a:endParaRPr lang="en-US" altLang="ja-JP" sz="2100" dirty="0">
              <a:solidFill>
                <a:prstClr val="black"/>
              </a:solidFill>
              <a:latin typeface="ＭＳ Ｐ明朝" panose="02020600040205080304" pitchFamily="18" charset="-128"/>
              <a:ea typeface="ＭＳ Ｐ明朝" panose="02020600040205080304" pitchFamily="18" charset="-128"/>
            </a:endParaRPr>
          </a:p>
          <a:p>
            <a:pPr defTabSz="953841" eaLnBrk="1" hangingPunct="1">
              <a:spcBef>
                <a:spcPct val="0"/>
              </a:spcBef>
              <a:defRPr/>
            </a:pPr>
            <a:r>
              <a:rPr lang="ja-JP" altLang="en-US" sz="2100" dirty="0">
                <a:solidFill>
                  <a:prstClr val="black"/>
                </a:solidFill>
                <a:latin typeface="ＭＳ Ｐ明朝" panose="02020600040205080304" pitchFamily="18" charset="-128"/>
                <a:ea typeface="ＭＳ Ｐ明朝" panose="02020600040205080304" pitchFamily="18" charset="-128"/>
              </a:rPr>
              <a:t>「なにかイライラするなーと感じたら、</a:t>
            </a:r>
            <a:r>
              <a:rPr lang="en-US" altLang="ja-JP" sz="2100" dirty="0">
                <a:solidFill>
                  <a:prstClr val="black"/>
                </a:solidFill>
                <a:latin typeface="ＭＳ Ｐ明朝" panose="02020600040205080304" pitchFamily="18" charset="-128"/>
                <a:ea typeface="ＭＳ Ｐ明朝" panose="02020600040205080304" pitchFamily="18" charset="-128"/>
              </a:rPr>
              <a:t>『</a:t>
            </a:r>
            <a:r>
              <a:rPr lang="ja-JP" altLang="en-US" sz="2100" dirty="0">
                <a:solidFill>
                  <a:prstClr val="black"/>
                </a:solidFill>
                <a:latin typeface="ＭＳ Ｐ明朝" panose="02020600040205080304" pitchFamily="18" charset="-128"/>
                <a:ea typeface="ＭＳ Ｐ明朝" panose="02020600040205080304" pitchFamily="18" charset="-128"/>
              </a:rPr>
              <a:t>なにがイライラさせているのかな？</a:t>
            </a:r>
            <a:r>
              <a:rPr lang="en-US" altLang="ja-JP" sz="2100" dirty="0">
                <a:solidFill>
                  <a:prstClr val="black"/>
                </a:solidFill>
                <a:latin typeface="ＭＳ Ｐ明朝" panose="02020600040205080304" pitchFamily="18" charset="-128"/>
                <a:ea typeface="ＭＳ Ｐ明朝" panose="02020600040205080304" pitchFamily="18" charset="-128"/>
              </a:rPr>
              <a:t>』</a:t>
            </a:r>
            <a:r>
              <a:rPr lang="ja-JP" altLang="en-US" sz="2100" dirty="0">
                <a:solidFill>
                  <a:prstClr val="black"/>
                </a:solidFill>
                <a:latin typeface="ＭＳ Ｐ明朝" panose="02020600040205080304" pitchFamily="18" charset="-128"/>
                <a:ea typeface="ＭＳ Ｐ明朝" panose="02020600040205080304" pitchFamily="18" charset="-128"/>
              </a:rPr>
              <a:t>って、心のなかで考えてみてください。あ、そうだ、宿題しないで、ゲームしているから、なんかイライラするんだ！と気づいたら、宿題をまずやったら、イライラはなくなるかもしれません」</a:t>
            </a:r>
            <a:endParaRPr lang="en-US" altLang="ja-JP" sz="2100" dirty="0">
              <a:solidFill>
                <a:prstClr val="black"/>
              </a:solidFill>
              <a:latin typeface="ＭＳ Ｐ明朝" panose="02020600040205080304" pitchFamily="18" charset="-128"/>
              <a:ea typeface="ＭＳ Ｐ明朝" panose="02020600040205080304" pitchFamily="18" charset="-128"/>
            </a:endParaRPr>
          </a:p>
        </p:txBody>
      </p:sp>
      <p:sp>
        <p:nvSpPr>
          <p:cNvPr id="2" name="ノート プレースホルダー 1"/>
          <p:cNvSpPr>
            <a:spLocks noGrp="1"/>
          </p:cNvSpPr>
          <p:nvPr>
            <p:ph type="body" idx="1"/>
          </p:nvPr>
        </p:nvSpPr>
        <p:spPr/>
        <p:txBody>
          <a:bodyPr/>
          <a:lstStyle/>
          <a:p>
            <a:r>
              <a:rPr kumimoji="1" lang="ja-JP" altLang="en-US" dirty="0" smtClean="0"/>
              <a:t>板書イメージ</a:t>
            </a:r>
            <a:endParaRPr kumimoji="1" lang="ja-JP" altLang="en-US" dirty="0"/>
          </a:p>
        </p:txBody>
      </p:sp>
    </p:spTree>
    <p:extLst>
      <p:ext uri="{BB962C8B-B14F-4D97-AF65-F5344CB8AC3E}">
        <p14:creationId xmlns:p14="http://schemas.microsoft.com/office/powerpoint/2010/main" val="209359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SC</a:t>
            </a:r>
            <a:r>
              <a:rPr kumimoji="1" lang="ja-JP" altLang="en-US" dirty="0" smtClean="0"/>
              <a:t>「スクールカウンセラーの○○です。△△と呼んでね！」</a:t>
            </a:r>
            <a:endParaRPr kumimoji="1" lang="en-US" altLang="ja-JP" dirty="0" smtClean="0"/>
          </a:p>
          <a:p>
            <a:endParaRPr kumimoji="1" lang="en-US" altLang="ja-JP" dirty="0" smtClean="0"/>
          </a:p>
          <a:p>
            <a:r>
              <a:rPr kumimoji="1" lang="ja-JP" altLang="en-US" dirty="0" smtClean="0"/>
              <a:t>冨永の写真の代わりに、この授業を担任といっしょにやる先生の写真や趣味の絵をいれてください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427FC12A-B35E-490F-BD68-B56B6F4AC892}" type="slidenum">
              <a:rPr lang="ja-JP" altLang="en-US" smtClean="0"/>
              <a:pPr/>
              <a:t>2</a:t>
            </a:fld>
            <a:endParaRPr lang="ja-JP" altLang="en-US"/>
          </a:p>
        </p:txBody>
      </p:sp>
    </p:spTree>
    <p:extLst>
      <p:ext uri="{BB962C8B-B14F-4D97-AF65-F5344CB8AC3E}">
        <p14:creationId xmlns:p14="http://schemas.microsoft.com/office/powerpoint/2010/main" val="89743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427FC12A-B35E-490F-BD68-B56B6F4AC892}" type="slidenum">
              <a:rPr lang="ja-JP" altLang="en-US" smtClean="0"/>
              <a:pPr/>
              <a:t>3</a:t>
            </a:fld>
            <a:endParaRPr lang="ja-JP" altLang="en-US"/>
          </a:p>
        </p:txBody>
      </p:sp>
    </p:spTree>
    <p:extLst>
      <p:ext uri="{BB962C8B-B14F-4D97-AF65-F5344CB8AC3E}">
        <p14:creationId xmlns:p14="http://schemas.microsoft.com/office/powerpoint/2010/main" val="35958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xfrm>
            <a:off x="371475" y="754063"/>
            <a:ext cx="6408738" cy="480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スライド番号プレースホルダー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692" indent="-285650" eaLnBrk="0" hangingPunct="0">
              <a:defRPr kumimoji="1">
                <a:solidFill>
                  <a:schemeClr val="tx1"/>
                </a:solidFill>
                <a:latin typeface="Arial" panose="020B0604020202020204" pitchFamily="34" charset="0"/>
                <a:ea typeface="ＭＳ Ｐゴシック" panose="020B0600070205080204" pitchFamily="50" charset="-128"/>
              </a:defRPr>
            </a:lvl2pPr>
            <a:lvl3pPr marL="1142602" indent="-228521" eaLnBrk="0" hangingPunct="0">
              <a:defRPr kumimoji="1">
                <a:solidFill>
                  <a:schemeClr val="tx1"/>
                </a:solidFill>
                <a:latin typeface="Arial" panose="020B0604020202020204" pitchFamily="34" charset="0"/>
                <a:ea typeface="ＭＳ Ｐゴシック" panose="020B0600070205080204" pitchFamily="50" charset="-128"/>
              </a:defRPr>
            </a:lvl3pPr>
            <a:lvl4pPr marL="1599643" indent="-228521" eaLnBrk="0" hangingPunct="0">
              <a:defRPr kumimoji="1">
                <a:solidFill>
                  <a:schemeClr val="tx1"/>
                </a:solidFill>
                <a:latin typeface="Arial" panose="020B0604020202020204" pitchFamily="34" charset="0"/>
                <a:ea typeface="ＭＳ Ｐゴシック" panose="020B0600070205080204" pitchFamily="50" charset="-128"/>
              </a:defRPr>
            </a:lvl4pPr>
            <a:lvl5pPr marL="2056683" indent="-228521" eaLnBrk="0" hangingPunct="0">
              <a:defRPr kumimoji="1">
                <a:solidFill>
                  <a:schemeClr val="tx1"/>
                </a:solidFill>
                <a:latin typeface="Arial" panose="020B0604020202020204" pitchFamily="34" charset="0"/>
                <a:ea typeface="ＭＳ Ｐゴシック" panose="020B0600070205080204" pitchFamily="50" charset="-128"/>
              </a:defRPr>
            </a:lvl5pPr>
            <a:lvl6pPr marL="2513724"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764"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806"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847"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545238E-1561-4382-9A21-F5E8DC3D4D38}" type="slidenum">
              <a:rPr lang="ja-JP" altLang="en-US">
                <a:latin typeface="Calibri" panose="020F0502020204030204" pitchFamily="34" charset="0"/>
              </a:rPr>
              <a:pPr eaLnBrk="1" hangingPunct="1"/>
              <a:t>4</a:t>
            </a:fld>
            <a:endParaRPr lang="ja-JP" altLang="en-US">
              <a:latin typeface="Calibri" panose="020F0502020204030204" pitchFamily="34" charset="0"/>
            </a:endParaRPr>
          </a:p>
        </p:txBody>
      </p:sp>
      <p:sp>
        <p:nvSpPr>
          <p:cNvPr id="24580" name="テキスト ボックス 1"/>
          <p:cNvSpPr txBox="1">
            <a:spLocks noChangeArrowheads="1"/>
          </p:cNvSpPr>
          <p:nvPr/>
        </p:nvSpPr>
        <p:spPr bwMode="auto">
          <a:xfrm>
            <a:off x="333375" y="6003929"/>
            <a:ext cx="6508750"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3" tIns="47168" rIns="94333" bIns="47168">
            <a:spAutoFit/>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ja-JP" altLang="en-US" sz="2000" dirty="0">
                <a:latin typeface="AR P丸ゴシック体E" panose="020B0600010101010101" pitchFamily="50" charset="-128"/>
                <a:ea typeface="AR P丸ゴシック体E" panose="020B0600010101010101" pitchFamily="50" charset="-128"/>
              </a:rPr>
              <a:t>［教師の教示］</a:t>
            </a:r>
            <a:endParaRPr lang="en-US" altLang="ja-JP" sz="2000" dirty="0">
              <a:latin typeface="AR P丸ゴシック体E" panose="020B0600010101010101" pitchFamily="50" charset="-128"/>
              <a:ea typeface="AR P丸ゴシック体E" panose="020B0600010101010101" pitchFamily="50" charset="-128"/>
            </a:endParaRPr>
          </a:p>
          <a:p>
            <a:pPr eaLnBrk="1" hangingPunct="1">
              <a:spcBef>
                <a:spcPct val="0"/>
              </a:spcBef>
            </a:pPr>
            <a:r>
              <a:rPr lang="ja-JP" altLang="en-US" sz="2000" dirty="0">
                <a:latin typeface="ＭＳ Ｐ明朝" panose="02020600040205080304" pitchFamily="18" charset="-128"/>
                <a:ea typeface="ＭＳ Ｐ明朝" panose="02020600040205080304" pitchFamily="18" charset="-128"/>
              </a:rPr>
              <a:t>「ストレスには、ストレス反応とストレッサーと２つのストレスがあります」</a:t>
            </a:r>
            <a:endParaRPr lang="en-US" altLang="ja-JP" sz="2000" dirty="0">
              <a:latin typeface="ＭＳ Ｐ明朝" panose="02020600040205080304" pitchFamily="18" charset="-128"/>
              <a:ea typeface="ＭＳ Ｐ明朝" panose="02020600040205080304" pitchFamily="18" charset="-128"/>
            </a:endParaRPr>
          </a:p>
          <a:p>
            <a:pPr eaLnBrk="1" hangingPunct="1">
              <a:spcBef>
                <a:spcPct val="0"/>
              </a:spcBef>
            </a:pPr>
            <a:r>
              <a:rPr lang="ja-JP" altLang="en-US" sz="2000" dirty="0">
                <a:latin typeface="ＭＳ Ｐ明朝" panose="02020600040205080304" pitchFamily="18" charset="-128"/>
                <a:ea typeface="ＭＳ Ｐ明朝" panose="02020600040205080304" pitchFamily="18" charset="-128"/>
              </a:rPr>
              <a:t>「なにかイライラするなーと感じたら、</a:t>
            </a:r>
            <a:r>
              <a:rPr lang="en-US" altLang="ja-JP" sz="2000" dirty="0">
                <a:latin typeface="ＭＳ Ｐ明朝" panose="02020600040205080304" pitchFamily="18" charset="-128"/>
                <a:ea typeface="ＭＳ Ｐ明朝" panose="02020600040205080304" pitchFamily="18" charset="-128"/>
              </a:rPr>
              <a:t>『</a:t>
            </a:r>
            <a:r>
              <a:rPr lang="ja-JP" altLang="en-US" sz="2000" dirty="0">
                <a:latin typeface="ＭＳ Ｐ明朝" panose="02020600040205080304" pitchFamily="18" charset="-128"/>
                <a:ea typeface="ＭＳ Ｐ明朝" panose="02020600040205080304" pitchFamily="18" charset="-128"/>
              </a:rPr>
              <a:t>なにがイライラさせているのかな？</a:t>
            </a:r>
            <a:r>
              <a:rPr lang="en-US" altLang="ja-JP" sz="2000" dirty="0">
                <a:latin typeface="ＭＳ Ｐ明朝" panose="02020600040205080304" pitchFamily="18" charset="-128"/>
                <a:ea typeface="ＭＳ Ｐ明朝" panose="02020600040205080304" pitchFamily="18" charset="-128"/>
              </a:rPr>
              <a:t>』</a:t>
            </a:r>
            <a:r>
              <a:rPr lang="ja-JP" altLang="en-US" sz="2000" dirty="0">
                <a:latin typeface="ＭＳ Ｐ明朝" panose="02020600040205080304" pitchFamily="18" charset="-128"/>
                <a:ea typeface="ＭＳ Ｐ明朝" panose="02020600040205080304" pitchFamily="18" charset="-128"/>
              </a:rPr>
              <a:t>って、心のなかで考えてみてください。あ、そうだ、宿題しないで、ゲームしているから、なんかイライラするんだ！と気づいたら、宿題をまずやったら、イライラはなくなるかもしれません」</a:t>
            </a:r>
            <a:endParaRPr lang="en-US" altLang="ja-JP" sz="20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53289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8850" y="366713"/>
            <a:ext cx="5114925" cy="3836987"/>
          </a:xfrm>
        </p:spPr>
      </p:sp>
      <p:sp>
        <p:nvSpPr>
          <p:cNvPr id="3" name="ノート プレースホルダー 2"/>
          <p:cNvSpPr>
            <a:spLocks noGrp="1"/>
          </p:cNvSpPr>
          <p:nvPr>
            <p:ph type="body" idx="1"/>
          </p:nvPr>
        </p:nvSpPr>
        <p:spPr>
          <a:xfrm>
            <a:off x="525315" y="4325220"/>
            <a:ext cx="6217476" cy="5616623"/>
          </a:xfrm>
        </p:spPr>
        <p:txBody>
          <a:bodyPr/>
          <a:lstStyle/>
          <a:p>
            <a:r>
              <a:rPr lang="ja-JP" altLang="en-US" sz="1900" dirty="0">
                <a:latin typeface="AR P丸ゴシック体E" panose="020B0600010101010101" pitchFamily="50" charset="-128"/>
                <a:ea typeface="AR P丸ゴシック体E" panose="020B0600010101010101" pitchFamily="50" charset="-128"/>
              </a:rPr>
              <a:t>［ストレスチェックリスト］</a:t>
            </a:r>
            <a:endParaRPr lang="en-US" altLang="ja-JP" sz="1900" dirty="0">
              <a:latin typeface="AR P丸ゴシック体E" panose="020B0600010101010101" pitchFamily="50" charset="-128"/>
              <a:ea typeface="AR P丸ゴシック体E" panose="020B0600010101010101" pitchFamily="50" charset="-128"/>
            </a:endParaRPr>
          </a:p>
          <a:p>
            <a:r>
              <a:rPr lang="ja-JP" altLang="en-US" sz="1700" dirty="0">
                <a:latin typeface="ＭＳ Ｐ明朝" panose="02020600040205080304" pitchFamily="18" charset="-128"/>
                <a:ea typeface="ＭＳ Ｐ明朝" panose="02020600040205080304" pitchFamily="18" charset="-128"/>
              </a:rPr>
              <a:t>「ストレスをみなさんがどう感じているのか、チェックリストをしてみましょう。（プリント配布）</a:t>
            </a:r>
            <a:endParaRPr lang="en-US" altLang="ja-JP" sz="1700" dirty="0">
              <a:latin typeface="ＭＳ Ｐ明朝" panose="02020600040205080304" pitchFamily="18" charset="-128"/>
              <a:ea typeface="ＭＳ Ｐ明朝" panose="02020600040205080304" pitchFamily="18" charset="-128"/>
            </a:endParaRPr>
          </a:p>
          <a:p>
            <a:r>
              <a:rPr lang="ja-JP" altLang="en-US" sz="1700" dirty="0">
                <a:latin typeface="ＭＳ Ｐ明朝" panose="02020600040205080304" pitchFamily="18" charset="-128"/>
                <a:ea typeface="ＭＳ Ｐ明朝" panose="02020600040205080304" pitchFamily="18" charset="-128"/>
              </a:rPr>
              <a:t>名前、学年組、出席番号、男女をチェックしてください。</a:t>
            </a:r>
            <a:endParaRPr lang="en-US" altLang="ja-JP" sz="1700" dirty="0">
              <a:latin typeface="ＭＳ Ｐ明朝" panose="02020600040205080304" pitchFamily="18" charset="-128"/>
              <a:ea typeface="ＭＳ Ｐ明朝" panose="02020600040205080304" pitchFamily="18" charset="-128"/>
            </a:endParaRPr>
          </a:p>
          <a:p>
            <a:r>
              <a:rPr lang="en-US" altLang="ja-JP" sz="1700" dirty="0">
                <a:latin typeface="ＭＳ Ｐ明朝" panose="02020600040205080304" pitchFamily="18" charset="-128"/>
                <a:ea typeface="ＭＳ Ｐ明朝" panose="02020600040205080304" pitchFamily="18" charset="-128"/>
              </a:rPr>
              <a:t>Ⅰ</a:t>
            </a:r>
            <a:r>
              <a:rPr lang="ja-JP" altLang="en-US" sz="1700" dirty="0">
                <a:latin typeface="ＭＳ Ｐ明朝" panose="02020600040205080304" pitchFamily="18" charset="-128"/>
                <a:ea typeface="ＭＳ Ｐ明朝" panose="02020600040205080304" pitchFamily="18" charset="-128"/>
              </a:rPr>
              <a:t>この</a:t>
            </a:r>
            <a:r>
              <a:rPr lang="en-US" altLang="ja-JP" sz="1700" dirty="0">
                <a:latin typeface="ＭＳ Ｐ明朝" panose="02020600040205080304" pitchFamily="18" charset="-128"/>
                <a:ea typeface="ＭＳ Ｐ明朝" panose="02020600040205080304" pitchFamily="18" charset="-128"/>
              </a:rPr>
              <a:t>1-2</a:t>
            </a:r>
            <a:r>
              <a:rPr lang="ja-JP" altLang="en-US" sz="1700" dirty="0">
                <a:latin typeface="ＭＳ Ｐ明朝" panose="02020600040205080304" pitchFamily="18" charset="-128"/>
                <a:ea typeface="ＭＳ Ｐ明朝" panose="02020600040205080304" pitchFamily="18" charset="-128"/>
              </a:rPr>
              <a:t>週間をふりかえって、</a:t>
            </a:r>
            <a:endParaRPr lang="en-US" altLang="ja-JP" sz="1700" dirty="0">
              <a:latin typeface="ＭＳ Ｐ明朝" panose="02020600040205080304" pitchFamily="18" charset="-128"/>
              <a:ea typeface="ＭＳ Ｐ明朝" panose="02020600040205080304" pitchFamily="18" charset="-128"/>
            </a:endParaRPr>
          </a:p>
          <a:p>
            <a:endParaRPr lang="ja-JP" altLang="en-US" sz="17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4B593E03-723C-4CCB-9D94-983A5F1B7FE0}" type="slidenum">
              <a:rPr kumimoji="1" lang="ja-JP" altLang="en-US" smtClean="0"/>
              <a:t>5</a:t>
            </a:fld>
            <a:endParaRPr kumimoji="1" lang="ja-JP" altLang="en-US" dirty="0"/>
          </a:p>
        </p:txBody>
      </p:sp>
    </p:spTree>
    <p:extLst>
      <p:ext uri="{BB962C8B-B14F-4D97-AF65-F5344CB8AC3E}">
        <p14:creationId xmlns:p14="http://schemas.microsoft.com/office/powerpoint/2010/main" val="170901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xfrm>
            <a:off x="371475" y="754063"/>
            <a:ext cx="6408738" cy="480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スライド番号プレースホルダー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692" indent="-285650" eaLnBrk="0" hangingPunct="0">
              <a:defRPr kumimoji="1">
                <a:solidFill>
                  <a:schemeClr val="tx1"/>
                </a:solidFill>
                <a:latin typeface="Arial" panose="020B0604020202020204" pitchFamily="34" charset="0"/>
                <a:ea typeface="ＭＳ Ｐゴシック" panose="020B0600070205080204" pitchFamily="50" charset="-128"/>
              </a:defRPr>
            </a:lvl2pPr>
            <a:lvl3pPr marL="1142602" indent="-228521" eaLnBrk="0" hangingPunct="0">
              <a:defRPr kumimoji="1">
                <a:solidFill>
                  <a:schemeClr val="tx1"/>
                </a:solidFill>
                <a:latin typeface="Arial" panose="020B0604020202020204" pitchFamily="34" charset="0"/>
                <a:ea typeface="ＭＳ Ｐゴシック" panose="020B0600070205080204" pitchFamily="50" charset="-128"/>
              </a:defRPr>
            </a:lvl3pPr>
            <a:lvl4pPr marL="1599643" indent="-228521" eaLnBrk="0" hangingPunct="0">
              <a:defRPr kumimoji="1">
                <a:solidFill>
                  <a:schemeClr val="tx1"/>
                </a:solidFill>
                <a:latin typeface="Arial" panose="020B0604020202020204" pitchFamily="34" charset="0"/>
                <a:ea typeface="ＭＳ Ｐゴシック" panose="020B0600070205080204" pitchFamily="50" charset="-128"/>
              </a:defRPr>
            </a:lvl4pPr>
            <a:lvl5pPr marL="2056683" indent="-228521" eaLnBrk="0" hangingPunct="0">
              <a:defRPr kumimoji="1">
                <a:solidFill>
                  <a:schemeClr val="tx1"/>
                </a:solidFill>
                <a:latin typeface="Arial" panose="020B0604020202020204" pitchFamily="34" charset="0"/>
                <a:ea typeface="ＭＳ Ｐゴシック" panose="020B0600070205080204" pitchFamily="50" charset="-128"/>
              </a:defRPr>
            </a:lvl5pPr>
            <a:lvl6pPr marL="2513724"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764"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806"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847"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545238E-1561-4382-9A21-F5E8DC3D4D38}" type="slidenum">
              <a:rPr lang="ja-JP" altLang="en-US">
                <a:latin typeface="Calibri" panose="020F0502020204030204" pitchFamily="34" charset="0"/>
              </a:rPr>
              <a:pPr eaLnBrk="1" hangingPunct="1"/>
              <a:t>6</a:t>
            </a:fld>
            <a:endParaRPr lang="ja-JP" altLang="en-US">
              <a:latin typeface="Calibri" panose="020F0502020204030204" pitchFamily="34" charset="0"/>
            </a:endParaRPr>
          </a:p>
        </p:txBody>
      </p:sp>
      <p:sp>
        <p:nvSpPr>
          <p:cNvPr id="24580" name="テキスト ボックス 1"/>
          <p:cNvSpPr txBox="1">
            <a:spLocks noChangeArrowheads="1"/>
          </p:cNvSpPr>
          <p:nvPr/>
        </p:nvSpPr>
        <p:spPr bwMode="auto">
          <a:xfrm>
            <a:off x="333375" y="6003929"/>
            <a:ext cx="6508750"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3" tIns="47168" rIns="94333" bIns="47168">
            <a:spAutoFit/>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ja-JP" altLang="en-US" sz="2000" dirty="0">
                <a:latin typeface="AR P丸ゴシック体E" panose="020B0600010101010101" pitchFamily="50" charset="-128"/>
                <a:ea typeface="AR P丸ゴシック体E" panose="020B0600010101010101" pitchFamily="50" charset="-128"/>
              </a:rPr>
              <a:t>［教師の教示］</a:t>
            </a:r>
            <a:endParaRPr lang="en-US" altLang="ja-JP" sz="2000" dirty="0">
              <a:latin typeface="AR P丸ゴシック体E" panose="020B0600010101010101" pitchFamily="50" charset="-128"/>
              <a:ea typeface="AR P丸ゴシック体E" panose="020B0600010101010101" pitchFamily="50" charset="-128"/>
            </a:endParaRPr>
          </a:p>
          <a:p>
            <a:pPr eaLnBrk="1" hangingPunct="1">
              <a:spcBef>
                <a:spcPct val="0"/>
              </a:spcBef>
            </a:pPr>
            <a:r>
              <a:rPr lang="ja-JP" altLang="en-US" sz="2000" dirty="0">
                <a:latin typeface="ＭＳ Ｐ明朝" panose="02020600040205080304" pitchFamily="18" charset="-128"/>
                <a:ea typeface="ＭＳ Ｐ明朝" panose="02020600040205080304" pitchFamily="18" charset="-128"/>
              </a:rPr>
              <a:t>「ストレスには、ストレス反応とストレッサーと２つのストレスがあります」</a:t>
            </a:r>
            <a:endParaRPr lang="en-US" altLang="ja-JP" sz="2000" dirty="0">
              <a:latin typeface="ＭＳ Ｐ明朝" panose="02020600040205080304" pitchFamily="18" charset="-128"/>
              <a:ea typeface="ＭＳ Ｐ明朝" panose="02020600040205080304" pitchFamily="18" charset="-128"/>
            </a:endParaRPr>
          </a:p>
          <a:p>
            <a:pPr eaLnBrk="1" hangingPunct="1">
              <a:spcBef>
                <a:spcPct val="0"/>
              </a:spcBef>
            </a:pPr>
            <a:r>
              <a:rPr lang="ja-JP" altLang="en-US" sz="2000" dirty="0">
                <a:latin typeface="ＭＳ Ｐ明朝" panose="02020600040205080304" pitchFamily="18" charset="-128"/>
                <a:ea typeface="ＭＳ Ｐ明朝" panose="02020600040205080304" pitchFamily="18" charset="-128"/>
              </a:rPr>
              <a:t>「なにかイライラするなーと感じたら、</a:t>
            </a:r>
            <a:r>
              <a:rPr lang="en-US" altLang="ja-JP" sz="2000" dirty="0">
                <a:latin typeface="ＭＳ Ｐ明朝" panose="02020600040205080304" pitchFamily="18" charset="-128"/>
                <a:ea typeface="ＭＳ Ｐ明朝" panose="02020600040205080304" pitchFamily="18" charset="-128"/>
              </a:rPr>
              <a:t>『</a:t>
            </a:r>
            <a:r>
              <a:rPr lang="ja-JP" altLang="en-US" sz="2000" dirty="0">
                <a:latin typeface="ＭＳ Ｐ明朝" panose="02020600040205080304" pitchFamily="18" charset="-128"/>
                <a:ea typeface="ＭＳ Ｐ明朝" panose="02020600040205080304" pitchFamily="18" charset="-128"/>
              </a:rPr>
              <a:t>なにがイライラさせているのかな？</a:t>
            </a:r>
            <a:r>
              <a:rPr lang="en-US" altLang="ja-JP" sz="2000" dirty="0">
                <a:latin typeface="ＭＳ Ｐ明朝" panose="02020600040205080304" pitchFamily="18" charset="-128"/>
                <a:ea typeface="ＭＳ Ｐ明朝" panose="02020600040205080304" pitchFamily="18" charset="-128"/>
              </a:rPr>
              <a:t>』</a:t>
            </a:r>
            <a:r>
              <a:rPr lang="ja-JP" altLang="en-US" sz="2000" dirty="0">
                <a:latin typeface="ＭＳ Ｐ明朝" panose="02020600040205080304" pitchFamily="18" charset="-128"/>
                <a:ea typeface="ＭＳ Ｐ明朝" panose="02020600040205080304" pitchFamily="18" charset="-128"/>
              </a:rPr>
              <a:t>って、心のなかで考えてみてください。あ、そうだ、宿題しないで、ゲームしているから、なんかイライラするんだ！と気づいたら、宿題をまずやったら、イライラはなくなるかもしれません」</a:t>
            </a:r>
            <a:endParaRPr lang="en-US" altLang="ja-JP" sz="20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41989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a:ln/>
        </p:spPr>
      </p:sp>
      <p:sp>
        <p:nvSpPr>
          <p:cNvPr id="6553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z="1700">
                <a:latin typeface="AR P丸ゴシック体E"/>
                <a:ea typeface="AR P丸ゴシック体E"/>
                <a:cs typeface="AR P丸ゴシック体E"/>
              </a:rPr>
              <a:t>ふたつめは、背なかをのばして、肩を大きく上げて、ゆっくり肩の力を抜いていくんだ。</a:t>
            </a:r>
            <a:endParaRPr lang="en-US" altLang="ja-JP" sz="1700">
              <a:latin typeface="AR P丸ゴシック体E"/>
              <a:ea typeface="AR P丸ゴシック体E"/>
              <a:cs typeface="AR P丸ゴシック体E"/>
            </a:endParaRPr>
          </a:p>
          <a:p>
            <a:pPr eaLnBrk="1" hangingPunct="1">
              <a:spcBef>
                <a:spcPct val="0"/>
              </a:spcBef>
            </a:pPr>
            <a:endParaRPr lang="en-US" altLang="ja-JP" sz="1700">
              <a:latin typeface="AR P丸ゴシック体E"/>
              <a:ea typeface="AR P丸ゴシック体E"/>
              <a:cs typeface="AR P丸ゴシック体E"/>
            </a:endParaRPr>
          </a:p>
          <a:p>
            <a:pPr eaLnBrk="1" hangingPunct="1">
              <a:spcBef>
                <a:spcPct val="0"/>
              </a:spcBef>
            </a:pPr>
            <a:r>
              <a:rPr lang="ja-JP" altLang="en-US" sz="1700">
                <a:latin typeface="AR P丸ゴシック体E"/>
                <a:ea typeface="AR P丸ゴシック体E"/>
                <a:cs typeface="AR P丸ゴシック体E"/>
              </a:rPr>
              <a:t>　力を抜いていくときに落ち着く感じがしてくるよ。</a:t>
            </a:r>
            <a:endParaRPr lang="en-US" altLang="ja-JP" sz="1700">
              <a:latin typeface="AR P丸ゴシック体E"/>
              <a:ea typeface="AR P丸ゴシック体E"/>
              <a:cs typeface="AR P丸ゴシック体E"/>
            </a:endParaRPr>
          </a:p>
          <a:p>
            <a:pPr eaLnBrk="1" hangingPunct="1">
              <a:spcBef>
                <a:spcPct val="0"/>
              </a:spcBef>
            </a:pPr>
            <a:endParaRPr lang="en-US" altLang="ja-JP" sz="1700">
              <a:latin typeface="AR P丸ゴシック体E"/>
              <a:ea typeface="AR P丸ゴシック体E"/>
              <a:cs typeface="AR P丸ゴシック体E"/>
            </a:endParaRPr>
          </a:p>
          <a:p>
            <a:pPr eaLnBrk="1" hangingPunct="1">
              <a:spcBef>
                <a:spcPct val="0"/>
              </a:spcBef>
            </a:pPr>
            <a:r>
              <a:rPr lang="ja-JP" altLang="en-US" sz="1700">
                <a:latin typeface="AR P丸ゴシック体E"/>
                <a:ea typeface="AR P丸ゴシック体E"/>
                <a:cs typeface="AR P丸ゴシック体E"/>
              </a:rPr>
              <a:t>　肩を開いてもいいね。肩を開いて、肘、首、腰、足に、思わず力がはいってないか点検するんだ。</a:t>
            </a:r>
            <a:endParaRPr lang="en-US" altLang="ja-JP" sz="1700">
              <a:latin typeface="AR P丸ゴシック体E"/>
              <a:ea typeface="AR P丸ゴシック体E"/>
              <a:cs typeface="AR P丸ゴシック体E"/>
            </a:endParaRPr>
          </a:p>
          <a:p>
            <a:pPr eaLnBrk="1" hangingPunct="1">
              <a:spcBef>
                <a:spcPct val="0"/>
              </a:spcBef>
            </a:pPr>
            <a:endParaRPr lang="en-US" altLang="ja-JP" sz="1700">
              <a:latin typeface="AR P丸ゴシック体E"/>
              <a:ea typeface="AR P丸ゴシック体E"/>
              <a:cs typeface="AR P丸ゴシック体E"/>
            </a:endParaRPr>
          </a:p>
          <a:p>
            <a:pPr eaLnBrk="1" hangingPunct="1">
              <a:spcBef>
                <a:spcPct val="0"/>
              </a:spcBef>
            </a:pPr>
            <a:r>
              <a:rPr lang="ja-JP" altLang="en-US" sz="1700">
                <a:latin typeface="AR P丸ゴシック体E"/>
                <a:ea typeface="AR P丸ゴシック体E"/>
                <a:cs typeface="AR P丸ゴシック体E"/>
              </a:rPr>
              <a:t>そして、肩の力をゆっくりぬいていくんだ。</a:t>
            </a:r>
          </a:p>
          <a:p>
            <a:pPr eaLnBrk="1" hangingPunct="1">
              <a:spcBef>
                <a:spcPct val="0"/>
              </a:spcBef>
            </a:pPr>
            <a:endParaRPr lang="ja-JP" altLang="en-US" smtClean="0"/>
          </a:p>
        </p:txBody>
      </p:sp>
      <p:sp>
        <p:nvSpPr>
          <p:cNvPr id="6554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3736" indent="-301437">
              <a:defRPr kumimoji="1">
                <a:solidFill>
                  <a:schemeClr val="tx1"/>
                </a:solidFill>
                <a:latin typeface="Arial" panose="020B0604020202020204" pitchFamily="34" charset="0"/>
                <a:ea typeface="ＭＳ Ｐゴシック" panose="020B0600070205080204" pitchFamily="50" charset="-128"/>
              </a:defRPr>
            </a:lvl2pPr>
            <a:lvl3pPr marL="1205748" indent="-241149">
              <a:defRPr kumimoji="1">
                <a:solidFill>
                  <a:schemeClr val="tx1"/>
                </a:solidFill>
                <a:latin typeface="Arial" panose="020B0604020202020204" pitchFamily="34" charset="0"/>
                <a:ea typeface="ＭＳ Ｐゴシック" panose="020B0600070205080204" pitchFamily="50" charset="-128"/>
              </a:defRPr>
            </a:lvl3pPr>
            <a:lvl4pPr marL="1688047" indent="-241149">
              <a:defRPr kumimoji="1">
                <a:solidFill>
                  <a:schemeClr val="tx1"/>
                </a:solidFill>
                <a:latin typeface="Arial" panose="020B0604020202020204" pitchFamily="34" charset="0"/>
                <a:ea typeface="ＭＳ Ｐゴシック" panose="020B0600070205080204" pitchFamily="50" charset="-128"/>
              </a:defRPr>
            </a:lvl4pPr>
            <a:lvl5pPr marL="2170347" indent="-241149">
              <a:defRPr kumimoji="1">
                <a:solidFill>
                  <a:schemeClr val="tx1"/>
                </a:solidFill>
                <a:latin typeface="Arial" panose="020B0604020202020204" pitchFamily="34" charset="0"/>
                <a:ea typeface="ＭＳ Ｐゴシック" panose="020B0600070205080204" pitchFamily="50" charset="-128"/>
              </a:defRPr>
            </a:lvl5pPr>
            <a:lvl6pPr marL="2652647" indent="-24114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34946" indent="-24114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17245" indent="-24114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99544" indent="-24114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64598" fontAlgn="base">
              <a:spcBef>
                <a:spcPct val="0"/>
              </a:spcBef>
              <a:spcAft>
                <a:spcPct val="0"/>
              </a:spcAft>
              <a:defRPr/>
            </a:pPr>
            <a:fld id="{BA2C9ABE-8A00-4D7B-B415-6351740E1FB6}" type="slidenum">
              <a:rPr lang="ja-JP" altLang="en-US">
                <a:solidFill>
                  <a:srgbClr val="000000"/>
                </a:solidFill>
                <a:latin typeface="Calibri" panose="020F0502020204030204" pitchFamily="34" charset="0"/>
              </a:rPr>
              <a:pPr defTabSz="964598" fontAlgn="base">
                <a:spcBef>
                  <a:spcPct val="0"/>
                </a:spcBef>
                <a:spcAft>
                  <a:spcPct val="0"/>
                </a:spcAft>
                <a:defRPr/>
              </a:pPr>
              <a:t>8</a:t>
            </a:fld>
            <a:endParaRPr lang="ja-JP"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5669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sz="1700" dirty="0">
              <a:latin typeface="AR P丸ゴシック体E" pitchFamily="50" charset="-128"/>
              <a:ea typeface="AR P丸ゴシック体E" pitchFamily="50" charset="-128"/>
            </a:endParaRPr>
          </a:p>
          <a:p>
            <a:pPr eaLnBrk="1" hangingPunct="1">
              <a:spcBef>
                <a:spcPct val="0"/>
              </a:spcBef>
            </a:pPr>
            <a:r>
              <a:rPr lang="ja-JP" altLang="en-US" sz="1700" dirty="0">
                <a:latin typeface="AR P丸ゴシック体E" pitchFamily="50" charset="-128"/>
                <a:ea typeface="AR P丸ゴシック体E" pitchFamily="50" charset="-128"/>
              </a:rPr>
              <a:t>＜おちついた心のつぶやきって難しいよね。まず、落ち着く練習をしてみましょう＞</a:t>
            </a:r>
            <a:endParaRPr lang="en-US" altLang="ja-JP" sz="1700" dirty="0">
              <a:latin typeface="AR P丸ゴシック体E" pitchFamily="50" charset="-128"/>
              <a:ea typeface="AR P丸ゴシック体E" pitchFamily="50" charset="-128"/>
            </a:endParaRPr>
          </a:p>
          <a:p>
            <a:pPr eaLnBrk="1" hangingPunct="1">
              <a:spcBef>
                <a:spcPct val="0"/>
              </a:spcBef>
            </a:pPr>
            <a:r>
              <a:rPr lang="ja-JP" altLang="en-US" sz="1700" dirty="0">
                <a:latin typeface="AR P丸ゴシック体E" pitchFamily="50" charset="-128"/>
                <a:ea typeface="AR P丸ゴシック体E" pitchFamily="50" charset="-128"/>
              </a:rPr>
              <a:t>（スクールカウンセラーが実践すると、カウンセリングへの敷居が下がる）</a:t>
            </a:r>
            <a:endParaRPr lang="en-US" altLang="ja-JP" sz="1700" dirty="0">
              <a:latin typeface="AR P丸ゴシック体E" pitchFamily="50" charset="-128"/>
              <a:ea typeface="AR P丸ゴシック体E" pitchFamily="50" charset="-128"/>
            </a:endParaRPr>
          </a:p>
        </p:txBody>
      </p:sp>
      <p:sp>
        <p:nvSpPr>
          <p:cNvPr id="194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82012" indent="-299743">
              <a:defRPr kumimoji="1">
                <a:solidFill>
                  <a:schemeClr val="tx1"/>
                </a:solidFill>
                <a:latin typeface="Calibri" panose="020F0502020204030204" pitchFamily="34" charset="0"/>
                <a:ea typeface="ＭＳ Ｐゴシック" panose="020B0600070205080204" pitchFamily="50" charset="-128"/>
              </a:defRPr>
            </a:lvl2pPr>
            <a:lvl3pPr marL="1202324" indent="-239460">
              <a:defRPr kumimoji="1">
                <a:solidFill>
                  <a:schemeClr val="tx1"/>
                </a:solidFill>
                <a:latin typeface="Calibri" panose="020F0502020204030204" pitchFamily="34" charset="0"/>
                <a:ea typeface="ＭＳ Ｐゴシック" panose="020B0600070205080204" pitchFamily="50" charset="-128"/>
              </a:defRPr>
            </a:lvl3pPr>
            <a:lvl4pPr marL="1684590" indent="-239460">
              <a:defRPr kumimoji="1">
                <a:solidFill>
                  <a:schemeClr val="tx1"/>
                </a:solidFill>
                <a:latin typeface="Calibri" panose="020F0502020204030204" pitchFamily="34" charset="0"/>
                <a:ea typeface="ＭＳ Ｐゴシック" panose="020B0600070205080204" pitchFamily="50" charset="-128"/>
              </a:defRPr>
            </a:lvl4pPr>
            <a:lvl5pPr marL="2166861" indent="-239460">
              <a:defRPr kumimoji="1">
                <a:solidFill>
                  <a:schemeClr val="tx1"/>
                </a:solidFill>
                <a:latin typeface="Calibri" panose="020F0502020204030204" pitchFamily="34" charset="0"/>
                <a:ea typeface="ＭＳ Ｐゴシック" panose="020B0600070205080204" pitchFamily="50" charset="-128"/>
              </a:defRPr>
            </a:lvl5pPr>
            <a:lvl6pPr marL="2649127" indent="-23946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3131396" indent="-23946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613664" indent="-23946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4095932" indent="-23946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0CF3990-9977-4A80-A24C-54003A4C682C}" type="slidenum">
              <a:rPr lang="ja-JP" altLang="en-US" smtClean="0"/>
              <a:pPr fontAlgn="base">
                <a:spcBef>
                  <a:spcPct val="0"/>
                </a:spcBef>
                <a:spcAft>
                  <a:spcPct val="0"/>
                </a:spcAft>
              </a:pPr>
              <a:t>9</a:t>
            </a:fld>
            <a:endParaRPr lang="ja-JP" altLang="en-US"/>
          </a:p>
        </p:txBody>
      </p:sp>
    </p:spTree>
    <p:extLst>
      <p:ext uri="{BB962C8B-B14F-4D97-AF65-F5344CB8AC3E}">
        <p14:creationId xmlns:p14="http://schemas.microsoft.com/office/powerpoint/2010/main" val="1452640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xfrm>
            <a:off x="371475" y="754063"/>
            <a:ext cx="6408738" cy="480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スライド番号プレースホルダー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692" indent="-285650" eaLnBrk="0" hangingPunct="0">
              <a:defRPr kumimoji="1">
                <a:solidFill>
                  <a:schemeClr val="tx1"/>
                </a:solidFill>
                <a:latin typeface="Arial" panose="020B0604020202020204" pitchFamily="34" charset="0"/>
                <a:ea typeface="ＭＳ Ｐゴシック" panose="020B0600070205080204" pitchFamily="50" charset="-128"/>
              </a:defRPr>
            </a:lvl2pPr>
            <a:lvl3pPr marL="1142602" indent="-228521" eaLnBrk="0" hangingPunct="0">
              <a:defRPr kumimoji="1">
                <a:solidFill>
                  <a:schemeClr val="tx1"/>
                </a:solidFill>
                <a:latin typeface="Arial" panose="020B0604020202020204" pitchFamily="34" charset="0"/>
                <a:ea typeface="ＭＳ Ｐゴシック" panose="020B0600070205080204" pitchFamily="50" charset="-128"/>
              </a:defRPr>
            </a:lvl3pPr>
            <a:lvl4pPr marL="1599643" indent="-228521" eaLnBrk="0" hangingPunct="0">
              <a:defRPr kumimoji="1">
                <a:solidFill>
                  <a:schemeClr val="tx1"/>
                </a:solidFill>
                <a:latin typeface="Arial" panose="020B0604020202020204" pitchFamily="34" charset="0"/>
                <a:ea typeface="ＭＳ Ｐゴシック" panose="020B0600070205080204" pitchFamily="50" charset="-128"/>
              </a:defRPr>
            </a:lvl4pPr>
            <a:lvl5pPr marL="2056683" indent="-228521" eaLnBrk="0" hangingPunct="0">
              <a:defRPr kumimoji="1">
                <a:solidFill>
                  <a:schemeClr val="tx1"/>
                </a:solidFill>
                <a:latin typeface="Arial" panose="020B0604020202020204" pitchFamily="34" charset="0"/>
                <a:ea typeface="ＭＳ Ｐゴシック" panose="020B0600070205080204" pitchFamily="50" charset="-128"/>
              </a:defRPr>
            </a:lvl5pPr>
            <a:lvl6pPr marL="2513724"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764"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806"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847" indent="-2285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545238E-1561-4382-9A21-F5E8DC3D4D38}" type="slidenum">
              <a:rPr lang="ja-JP" altLang="en-US">
                <a:latin typeface="Calibri" panose="020F0502020204030204" pitchFamily="34" charset="0"/>
              </a:rPr>
              <a:pPr eaLnBrk="1" hangingPunct="1"/>
              <a:t>11</a:t>
            </a:fld>
            <a:endParaRPr lang="ja-JP" altLang="en-US">
              <a:latin typeface="Calibri" panose="020F0502020204030204" pitchFamily="34" charset="0"/>
            </a:endParaRPr>
          </a:p>
        </p:txBody>
      </p:sp>
      <p:sp>
        <p:nvSpPr>
          <p:cNvPr id="24580" name="テキスト ボックス 1"/>
          <p:cNvSpPr txBox="1">
            <a:spLocks noChangeArrowheads="1"/>
          </p:cNvSpPr>
          <p:nvPr/>
        </p:nvSpPr>
        <p:spPr bwMode="auto">
          <a:xfrm>
            <a:off x="333375" y="6003929"/>
            <a:ext cx="6508750"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3" tIns="47168" rIns="94333" bIns="47168">
            <a:spAutoFit/>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ja-JP" altLang="en-US" sz="2000" dirty="0">
                <a:latin typeface="AR P丸ゴシック体E" panose="020B0600010101010101" pitchFamily="50" charset="-128"/>
                <a:ea typeface="AR P丸ゴシック体E" panose="020B0600010101010101" pitchFamily="50" charset="-128"/>
              </a:rPr>
              <a:t>［教師の教示］</a:t>
            </a:r>
            <a:endParaRPr lang="en-US" altLang="ja-JP" sz="2000" dirty="0">
              <a:latin typeface="AR P丸ゴシック体E" panose="020B0600010101010101" pitchFamily="50" charset="-128"/>
              <a:ea typeface="AR P丸ゴシック体E" panose="020B0600010101010101" pitchFamily="50" charset="-128"/>
            </a:endParaRPr>
          </a:p>
          <a:p>
            <a:pPr eaLnBrk="1" hangingPunct="1">
              <a:spcBef>
                <a:spcPct val="0"/>
              </a:spcBef>
            </a:pPr>
            <a:r>
              <a:rPr lang="ja-JP" altLang="en-US" sz="2000" dirty="0">
                <a:latin typeface="ＭＳ Ｐ明朝" panose="02020600040205080304" pitchFamily="18" charset="-128"/>
                <a:ea typeface="ＭＳ Ｐ明朝" panose="02020600040205080304" pitchFamily="18" charset="-128"/>
              </a:rPr>
              <a:t>「ストレスには、ストレス反応とストレッサーと２つのストレスがあります」</a:t>
            </a:r>
            <a:endParaRPr lang="en-US" altLang="ja-JP" sz="2000" dirty="0">
              <a:latin typeface="ＭＳ Ｐ明朝" panose="02020600040205080304" pitchFamily="18" charset="-128"/>
              <a:ea typeface="ＭＳ Ｐ明朝" panose="02020600040205080304" pitchFamily="18" charset="-128"/>
            </a:endParaRPr>
          </a:p>
          <a:p>
            <a:pPr eaLnBrk="1" hangingPunct="1">
              <a:spcBef>
                <a:spcPct val="0"/>
              </a:spcBef>
            </a:pPr>
            <a:r>
              <a:rPr lang="ja-JP" altLang="en-US" sz="2000" dirty="0">
                <a:latin typeface="ＭＳ Ｐ明朝" panose="02020600040205080304" pitchFamily="18" charset="-128"/>
                <a:ea typeface="ＭＳ Ｐ明朝" panose="02020600040205080304" pitchFamily="18" charset="-128"/>
              </a:rPr>
              <a:t>「なにかイライラするなーと感じたら、</a:t>
            </a:r>
            <a:r>
              <a:rPr lang="en-US" altLang="ja-JP" sz="2000" dirty="0">
                <a:latin typeface="ＭＳ Ｐ明朝" panose="02020600040205080304" pitchFamily="18" charset="-128"/>
                <a:ea typeface="ＭＳ Ｐ明朝" panose="02020600040205080304" pitchFamily="18" charset="-128"/>
              </a:rPr>
              <a:t>『</a:t>
            </a:r>
            <a:r>
              <a:rPr lang="ja-JP" altLang="en-US" sz="2000" dirty="0">
                <a:latin typeface="ＭＳ Ｐ明朝" panose="02020600040205080304" pitchFamily="18" charset="-128"/>
                <a:ea typeface="ＭＳ Ｐ明朝" panose="02020600040205080304" pitchFamily="18" charset="-128"/>
              </a:rPr>
              <a:t>なにがイライラさせているのかな？</a:t>
            </a:r>
            <a:r>
              <a:rPr lang="en-US" altLang="ja-JP" sz="2000" dirty="0">
                <a:latin typeface="ＭＳ Ｐ明朝" panose="02020600040205080304" pitchFamily="18" charset="-128"/>
                <a:ea typeface="ＭＳ Ｐ明朝" panose="02020600040205080304" pitchFamily="18" charset="-128"/>
              </a:rPr>
              <a:t>』</a:t>
            </a:r>
            <a:r>
              <a:rPr lang="ja-JP" altLang="en-US" sz="2000" dirty="0">
                <a:latin typeface="ＭＳ Ｐ明朝" panose="02020600040205080304" pitchFamily="18" charset="-128"/>
                <a:ea typeface="ＭＳ Ｐ明朝" panose="02020600040205080304" pitchFamily="18" charset="-128"/>
              </a:rPr>
              <a:t>って、心のなかで考えてみてください。あ、そうだ、宿題しないで、ゲームしているから、なんかイライラするんだ！と気づいたら、宿題をまずやったら、イライラはなくなるかもしれません」</a:t>
            </a:r>
            <a:endParaRPr lang="en-US" altLang="ja-JP" sz="20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4990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152000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334954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336845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260771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280726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161771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201284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95985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1305600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258353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5FD8C9C-E6A7-43FF-8B44-7728696FF6C6}" type="datetimeFigureOut">
              <a:rPr kumimoji="1" lang="ja-JP" altLang="en-US" smtClean="0"/>
              <a:t>2024/3/17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350182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D8C9C-E6A7-43FF-8B44-7728696FF6C6}" type="datetimeFigureOut">
              <a:rPr kumimoji="1" lang="ja-JP" altLang="en-US" smtClean="0"/>
              <a:t>2024/3/17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77778-2F23-44BE-A411-11D78608D7C0}" type="slidenum">
              <a:rPr kumimoji="1" lang="ja-JP" altLang="en-US" smtClean="0"/>
              <a:t>‹#›</a:t>
            </a:fld>
            <a:endParaRPr kumimoji="1" lang="ja-JP" altLang="en-US"/>
          </a:p>
        </p:txBody>
      </p:sp>
    </p:spTree>
    <p:extLst>
      <p:ext uri="{BB962C8B-B14F-4D97-AF65-F5344CB8AC3E}">
        <p14:creationId xmlns:p14="http://schemas.microsoft.com/office/powerpoint/2010/main" val="1952000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pn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wmf"/><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wmf"/><Relationship Id="rId7" Type="http://schemas.openxmlformats.org/officeDocument/2006/relationships/image" Target="../media/image18.pn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wmf"/><Relationship Id="rId4" Type="http://schemas.openxmlformats.org/officeDocument/2006/relationships/image" Target="../media/image15.wmf"/></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emf"/><Relationship Id="rId3" Type="http://schemas.openxmlformats.org/officeDocument/2006/relationships/image" Target="../media/image21.wmf"/><Relationship Id="rId7" Type="http://schemas.openxmlformats.org/officeDocument/2006/relationships/image" Target="../media/image16.wmf"/><Relationship Id="rId12" Type="http://schemas.openxmlformats.org/officeDocument/2006/relationships/image" Target="../media/image27.png"/><Relationship Id="rId2" Type="http://schemas.openxmlformats.org/officeDocument/2006/relationships/image" Target="../media/image13.wmf"/><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wmf"/><Relationship Id="rId11" Type="http://schemas.openxmlformats.org/officeDocument/2006/relationships/image" Target="../media/image26.png"/><Relationship Id="rId5" Type="http://schemas.openxmlformats.org/officeDocument/2006/relationships/image" Target="../media/image14.wmf"/><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2.wmf"/><Relationship Id="rId9" Type="http://schemas.openxmlformats.org/officeDocument/2006/relationships/image" Target="../media/image24.png"/><Relationship Id="rId1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484438" y="4508500"/>
            <a:ext cx="464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lang="ja-JP" altLang="ja-JP" sz="2400" dirty="0">
              <a:latin typeface="Times New Roman" pitchFamily="18" charset="0"/>
            </a:endParaRPr>
          </a:p>
        </p:txBody>
      </p:sp>
      <p:sp>
        <p:nvSpPr>
          <p:cNvPr id="4" name="Rectangle 3"/>
          <p:cNvSpPr>
            <a:spLocks noChangeArrowheads="1"/>
          </p:cNvSpPr>
          <p:nvPr/>
        </p:nvSpPr>
        <p:spPr bwMode="auto">
          <a:xfrm>
            <a:off x="322263" y="548680"/>
            <a:ext cx="8640762" cy="1656358"/>
          </a:xfrm>
          <a:prstGeom prst="rect">
            <a:avLst/>
          </a:prstGeom>
          <a:solidFill>
            <a:schemeClr val="accent1">
              <a:lumMod val="90000"/>
              <a:alpha val="28000"/>
            </a:schemeClr>
          </a:solidFill>
          <a:ln w="127000">
            <a:solidFill>
              <a:schemeClr val="tx1"/>
            </a:solidFill>
            <a:miter lim="800000"/>
            <a:headEnd/>
            <a:tailEnd/>
          </a:ln>
        </p:spPr>
        <p:txBody>
          <a:bodyPr lIns="92075" tIns="46038" rIns="92075" bIns="46038" anchor="b"/>
          <a:lstStyle/>
          <a:p>
            <a:pPr algn="ctr" eaLnBrk="0" hangingPunct="0">
              <a:defRPr/>
            </a:pPr>
            <a:r>
              <a:rPr lang="ja-JP" altLang="en-US" sz="6600" dirty="0" smtClean="0">
                <a:latin typeface="HGP創英角ｺﾞｼｯｸUB" panose="020B0900000000000000" pitchFamily="50" charset="-128"/>
                <a:ea typeface="HGP創英角ｺﾞｼｯｸUB" panose="020B0900000000000000" pitchFamily="50" charset="-128"/>
              </a:rPr>
              <a:t>心のサポート授業</a:t>
            </a:r>
            <a:endParaRPr lang="en-US" altLang="ja-JP" sz="6600" dirty="0" smtClean="0">
              <a:latin typeface="HGP創英角ｺﾞｼｯｸUB" panose="020B0900000000000000" pitchFamily="50" charset="-128"/>
              <a:ea typeface="HGP創英角ｺﾞｼｯｸUB" panose="020B0900000000000000" pitchFamily="50" charset="-128"/>
            </a:endParaRPr>
          </a:p>
          <a:p>
            <a:pPr algn="ctr" eaLnBrk="0" hangingPunct="0">
              <a:defRPr/>
            </a:pPr>
            <a:r>
              <a:rPr lang="ja-JP" altLang="en-US" sz="4400" dirty="0" smtClean="0">
                <a:latin typeface="HGP創英角ｺﾞｼｯｸUB" panose="020B0900000000000000" pitchFamily="50" charset="-128"/>
                <a:ea typeface="HGP創英角ｺﾞｼｯｸUB" panose="020B0900000000000000" pitchFamily="50" charset="-128"/>
              </a:rPr>
              <a:t>（心の健康）</a:t>
            </a:r>
            <a:endParaRPr lang="en-US" altLang="ja-JP" sz="6000" dirty="0">
              <a:solidFill>
                <a:schemeClr val="accent2"/>
              </a:solidFill>
              <a:latin typeface="AR Pゴシック体S" pitchFamily="50" charset="-128"/>
              <a:ea typeface="AR Pゴシック体S" pitchFamily="50" charset="-128"/>
            </a:endParaRPr>
          </a:p>
        </p:txBody>
      </p:sp>
      <p:sp>
        <p:nvSpPr>
          <p:cNvPr id="16388" name="Rectangle 3"/>
          <p:cNvSpPr>
            <a:spLocks noChangeArrowheads="1"/>
          </p:cNvSpPr>
          <p:nvPr/>
        </p:nvSpPr>
        <p:spPr bwMode="auto">
          <a:xfrm>
            <a:off x="322263" y="3429000"/>
            <a:ext cx="8640763" cy="1224136"/>
          </a:xfrm>
          <a:prstGeom prst="rect">
            <a:avLst/>
          </a:prstGeom>
          <a:solidFill>
            <a:srgbClr val="FFFF00">
              <a:alpha val="27843"/>
            </a:srgbClr>
          </a:solidFill>
          <a:ln w="127000">
            <a:solidFill>
              <a:schemeClr val="tx1"/>
            </a:solidFill>
            <a:miter lim="800000"/>
            <a:headEnd/>
            <a:tailEnd/>
          </a:ln>
        </p:spPr>
        <p:txBody>
          <a:bodyPr lIns="92075" tIns="46038" rIns="92075" bIns="46038" anchor="b"/>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a:spcBef>
                <a:spcPct val="0"/>
              </a:spcBef>
              <a:buFontTx/>
              <a:buNone/>
            </a:pPr>
            <a:r>
              <a:rPr lang="ja-JP" altLang="en-US" sz="5400" dirty="0" smtClean="0">
                <a:solidFill>
                  <a:schemeClr val="accent2"/>
                </a:solidFill>
                <a:latin typeface="HGP創英角ｺﾞｼｯｸUB" panose="020B0900000000000000" pitchFamily="50" charset="-128"/>
                <a:ea typeface="HGP創英角ｺﾞｼｯｸUB" panose="020B0900000000000000" pitchFamily="50" charset="-128"/>
              </a:rPr>
              <a:t>ストレスマネジメントを学ぼう</a:t>
            </a:r>
            <a:endParaRPr lang="en-US" altLang="ja-JP" sz="5400" dirty="0" smtClean="0">
              <a:solidFill>
                <a:schemeClr val="accent2"/>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539552" y="6165304"/>
            <a:ext cx="7632848" cy="369332"/>
          </a:xfrm>
          <a:prstGeom prst="rect">
            <a:avLst/>
          </a:prstGeom>
          <a:noFill/>
          <a:ln>
            <a:solidFill>
              <a:schemeClr val="tx1"/>
            </a:solidFill>
          </a:ln>
        </p:spPr>
        <p:txBody>
          <a:bodyPr wrap="square" rtlCol="0">
            <a:spAutoFit/>
          </a:bodyPr>
          <a:lstStyle/>
          <a:p>
            <a:r>
              <a:rPr kumimoji="1" lang="ja-JP" altLang="en-US" dirty="0" smtClean="0"/>
              <a:t>＜本時のテーマ</a:t>
            </a:r>
            <a:r>
              <a:rPr lang="ja-JP" altLang="en-US" dirty="0" smtClean="0"/>
              <a:t>を読んでみましょう！せーの！＞</a:t>
            </a:r>
            <a:endParaRPr kumimoji="1" lang="ja-JP" altLang="en-US" dirty="0"/>
          </a:p>
        </p:txBody>
      </p:sp>
    </p:spTree>
    <p:extLst>
      <p:ext uri="{BB962C8B-B14F-4D97-AF65-F5344CB8AC3E}">
        <p14:creationId xmlns:p14="http://schemas.microsoft.com/office/powerpoint/2010/main" val="2026191772"/>
      </p:ext>
    </p:extLst>
  </p:cSld>
  <p:clrMapOvr>
    <a:masterClrMapping/>
  </p:clrMapOvr>
  <p:transition advTm="70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563"/>
            <a:ext cx="5363641" cy="683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5099429" y="857436"/>
            <a:ext cx="3495902" cy="5170646"/>
          </a:xfrm>
          <a:prstGeom prst="rect">
            <a:avLst/>
          </a:prstGeom>
        </p:spPr>
        <p:txBody>
          <a:bodyPr wrap="square">
            <a:spAutoFit/>
          </a:bodyPr>
          <a:lstStyle/>
          <a:p>
            <a:r>
              <a:rPr lang="ja-JP" altLang="en-US" b="1" dirty="0" smtClean="0"/>
              <a:t> </a:t>
            </a:r>
            <a:r>
              <a:rPr lang="ja-JP" altLang="en-US" sz="2400" b="1" dirty="0" smtClean="0"/>
              <a:t>みっつ</a:t>
            </a:r>
            <a:r>
              <a:rPr lang="ja-JP" altLang="en-US" sz="2400" b="1" dirty="0" err="1" smtClean="0"/>
              <a:t>めは</a:t>
            </a:r>
            <a:r>
              <a:rPr lang="ja-JP" altLang="en-US" sz="2400" b="1" dirty="0" smtClean="0"/>
              <a:t>、</a:t>
            </a:r>
            <a:r>
              <a:rPr lang="ja-JP" altLang="en-US" sz="2400" b="1" dirty="0"/>
              <a:t>自分</a:t>
            </a:r>
            <a:r>
              <a:rPr lang="ja-JP" altLang="en-US" sz="2400" b="1" dirty="0" smtClean="0"/>
              <a:t>へのプラスメッセージだよ。</a:t>
            </a:r>
            <a:endParaRPr lang="en-US" altLang="ja-JP" sz="2400" b="1" dirty="0" smtClean="0"/>
          </a:p>
          <a:p>
            <a:endParaRPr lang="en-US" altLang="ja-JP" sz="2400" b="1" dirty="0"/>
          </a:p>
          <a:p>
            <a:r>
              <a:rPr lang="ja-JP" altLang="en-US" sz="2400" b="1" dirty="0" smtClean="0"/>
              <a:t>背なかをのばして、</a:t>
            </a:r>
            <a:endParaRPr lang="en-US" altLang="ja-JP" sz="2400" b="1" dirty="0" smtClean="0"/>
          </a:p>
          <a:p>
            <a:endParaRPr lang="en-US" altLang="ja-JP" sz="2400" b="1" dirty="0"/>
          </a:p>
          <a:p>
            <a:r>
              <a:rPr lang="ja-JP" altLang="en-US" sz="2400" b="1" dirty="0" smtClean="0"/>
              <a:t>「最後まであきらめない」</a:t>
            </a:r>
            <a:endParaRPr lang="en-US" altLang="ja-JP" sz="2400" b="1" dirty="0" smtClean="0"/>
          </a:p>
          <a:p>
            <a:endParaRPr lang="en-US" altLang="ja-JP" sz="2400" b="1" dirty="0" smtClean="0"/>
          </a:p>
          <a:p>
            <a:r>
              <a:rPr lang="ja-JP" altLang="en-US" sz="2400" b="1" dirty="0" smtClean="0"/>
              <a:t>「落ち着いて試験（試合・発表会）に取り組むことができます」</a:t>
            </a:r>
            <a:endParaRPr lang="en-US" altLang="ja-JP" sz="2400" b="1" dirty="0" smtClean="0"/>
          </a:p>
          <a:p>
            <a:endParaRPr lang="en-US" altLang="ja-JP" sz="2400" b="1" dirty="0" smtClean="0"/>
          </a:p>
          <a:p>
            <a:r>
              <a:rPr lang="ja-JP" altLang="en-US" sz="2400" b="1" dirty="0" smtClean="0"/>
              <a:t>「ドキドキは自分のベストをだすエネルギー」</a:t>
            </a:r>
            <a:endParaRPr lang="en-US" altLang="ja-JP" sz="2400" b="1" dirty="0" smtClean="0"/>
          </a:p>
          <a:p>
            <a:endParaRPr lang="ja-JP" altLang="en-US" b="1" dirty="0" smtClean="0"/>
          </a:p>
        </p:txBody>
      </p:sp>
      <p:sp>
        <p:nvSpPr>
          <p:cNvPr id="5" name="正方形/長方形 4"/>
          <p:cNvSpPr/>
          <p:nvPr/>
        </p:nvSpPr>
        <p:spPr>
          <a:xfrm>
            <a:off x="269533" y="299099"/>
            <a:ext cx="8325798" cy="523220"/>
          </a:xfrm>
          <a:prstGeom prst="rect">
            <a:avLst/>
          </a:prstGeom>
        </p:spPr>
        <p:txBody>
          <a:bodyPr wrap="square">
            <a:spAutoFit/>
          </a:bodyPr>
          <a:lstStyle/>
          <a:p>
            <a:r>
              <a:rPr lang="ja-JP" altLang="en-US" sz="2800" b="1" dirty="0">
                <a:latin typeface="+mn-ea"/>
              </a:rPr>
              <a:t>落ち着くため</a:t>
            </a:r>
            <a:r>
              <a:rPr lang="ja-JP" altLang="en-US" sz="2800" b="1" dirty="0" smtClean="0">
                <a:latin typeface="+mn-ea"/>
              </a:rPr>
              <a:t>のメッセージ　</a:t>
            </a:r>
            <a:endParaRPr lang="ja-JP" altLang="en-US" sz="2800" b="1" dirty="0">
              <a:latin typeface="+mn-ea"/>
            </a:endParaRPr>
          </a:p>
        </p:txBody>
      </p:sp>
      <p:sp>
        <p:nvSpPr>
          <p:cNvPr id="6" name="テキスト ボックス 5"/>
          <p:cNvSpPr txBox="1"/>
          <p:nvPr/>
        </p:nvSpPr>
        <p:spPr>
          <a:xfrm>
            <a:off x="543220" y="6165304"/>
            <a:ext cx="3859749" cy="276999"/>
          </a:xfrm>
          <a:prstGeom prst="rect">
            <a:avLst/>
          </a:prstGeom>
          <a:solidFill>
            <a:schemeClr val="bg1"/>
          </a:solidFill>
        </p:spPr>
        <p:txBody>
          <a:bodyPr wrap="square" rtlCol="0">
            <a:spAutoFit/>
          </a:bodyPr>
          <a:lstStyle/>
          <a:p>
            <a:r>
              <a:rPr kumimoji="1" lang="ja-JP" altLang="en-US" sz="1200" dirty="0"/>
              <a:t>冨永良喜・山中寛（２０１３）本番に弱いわん太</a:t>
            </a:r>
            <a:r>
              <a:rPr kumimoji="1" lang="en-US" altLang="ja-JP" sz="1200" dirty="0"/>
              <a:t>.</a:t>
            </a:r>
            <a:r>
              <a:rPr kumimoji="1" lang="ja-JP" altLang="en-US" sz="1200" dirty="0"/>
              <a:t>遠見書房</a:t>
            </a:r>
          </a:p>
        </p:txBody>
      </p:sp>
    </p:spTree>
    <p:extLst>
      <p:ext uri="{BB962C8B-B14F-4D97-AF65-F5344CB8AC3E}">
        <p14:creationId xmlns:p14="http://schemas.microsoft.com/office/powerpoint/2010/main" val="788557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9538" y="185504"/>
            <a:ext cx="1978025" cy="936625"/>
          </a:xfrm>
          <a:ln>
            <a:solidFill>
              <a:schemeClr val="tx1"/>
            </a:solidFill>
            <a:miter lim="800000"/>
            <a:headEnd/>
            <a:tailEnd/>
          </a:ln>
        </p:spPr>
        <p:txBody>
          <a:bodyPr/>
          <a:lstStyle/>
          <a:p>
            <a:pPr algn="l" eaLnBrk="1" hangingPunct="1"/>
            <a:r>
              <a:rPr lang="ja-JP" altLang="en-US" sz="2000" dirty="0" smtClean="0"/>
              <a:t>　</a:t>
            </a:r>
            <a:r>
              <a:rPr lang="ja-JP" altLang="en-US" sz="2000" dirty="0" smtClean="0">
                <a:latin typeface="HG創英角ｺﾞｼｯｸUB" panose="020B0909000000000000" pitchFamily="49" charset="-128"/>
                <a:ea typeface="HG創英角ｺﾞｼｯｸUB" panose="020B0909000000000000" pitchFamily="49" charset="-128"/>
              </a:rPr>
              <a:t>ストレッサー</a:t>
            </a:r>
            <a:br>
              <a:rPr lang="ja-JP" altLang="en-US" sz="2000" dirty="0" smtClean="0">
                <a:latin typeface="HG創英角ｺﾞｼｯｸUB" panose="020B0909000000000000" pitchFamily="49" charset="-128"/>
                <a:ea typeface="HG創英角ｺﾞｼｯｸUB" panose="020B0909000000000000" pitchFamily="49" charset="-128"/>
              </a:rPr>
            </a:br>
            <a:r>
              <a:rPr lang="ja-JP" altLang="en-US" sz="2000" dirty="0" smtClean="0"/>
              <a:t>　　</a:t>
            </a:r>
            <a:r>
              <a:rPr lang="en-US" altLang="ja-JP" sz="2400" dirty="0"/>
              <a:t>Stressor</a:t>
            </a:r>
            <a:endParaRPr lang="ja-JP" altLang="en-US" sz="3200" dirty="0" smtClean="0"/>
          </a:p>
        </p:txBody>
      </p:sp>
      <p:sp>
        <p:nvSpPr>
          <p:cNvPr id="4099" name="Rectangle 3"/>
          <p:cNvSpPr>
            <a:spLocks noChangeArrowheads="1"/>
          </p:cNvSpPr>
          <p:nvPr/>
        </p:nvSpPr>
        <p:spPr bwMode="auto">
          <a:xfrm>
            <a:off x="2975706" y="167614"/>
            <a:ext cx="2357037"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HG創英角ｺﾞｼｯｸUB" panose="020B0909000000000000" pitchFamily="49" charset="-128"/>
                <a:ea typeface="HG創英角ｺﾞｼｯｸUB" panose="020B0909000000000000" pitchFamily="49" charset="-128"/>
              </a:rPr>
              <a:t>ストレス反応</a:t>
            </a:r>
            <a:r>
              <a:rPr lang="ja-JP" altLang="en-US" sz="2400" dirty="0">
                <a:latin typeface="Arial" panose="020B0604020202020204" pitchFamily="34" charset="0"/>
              </a:rPr>
              <a:t/>
            </a:r>
            <a:br>
              <a:rPr lang="ja-JP" altLang="en-US" sz="2400" dirty="0">
                <a:latin typeface="Arial" panose="020B0604020202020204" pitchFamily="34" charset="0"/>
              </a:rPr>
            </a:br>
            <a:r>
              <a:rPr lang="en-US" altLang="ja-JP" sz="2000" dirty="0" smtClean="0">
                <a:latin typeface="Arial" panose="020B0604020202020204" pitchFamily="34" charset="0"/>
              </a:rPr>
              <a:t>Stress</a:t>
            </a:r>
            <a:r>
              <a:rPr lang="ja-JP" altLang="en-US" sz="2000" dirty="0" smtClean="0">
                <a:latin typeface="Arial" panose="020B0604020202020204" pitchFamily="34" charset="0"/>
              </a:rPr>
              <a:t>　</a:t>
            </a:r>
            <a:r>
              <a:rPr lang="en-US" altLang="ja-JP" sz="2000" dirty="0" smtClean="0">
                <a:latin typeface="Arial" panose="020B0604020202020204" pitchFamily="34" charset="0"/>
              </a:rPr>
              <a:t>Reaction</a:t>
            </a:r>
            <a:r>
              <a:rPr lang="ja-JP" altLang="en-US" sz="2000" dirty="0" smtClean="0">
                <a:latin typeface="Arial" panose="020B0604020202020204" pitchFamily="34" charset="0"/>
              </a:rPr>
              <a:t>ｓ</a:t>
            </a:r>
            <a:r>
              <a:rPr lang="ja-JP" altLang="en-US" sz="1400" dirty="0">
                <a:latin typeface="Arial" panose="020B0604020202020204" pitchFamily="34" charset="0"/>
              </a:rPr>
              <a:t>　</a:t>
            </a:r>
            <a:r>
              <a:rPr lang="ja-JP" altLang="en-US" sz="2400" dirty="0">
                <a:latin typeface="Arial" panose="020B0604020202020204" pitchFamily="34" charset="0"/>
              </a:rPr>
              <a:t/>
            </a:r>
            <a:br>
              <a:rPr lang="ja-JP" altLang="en-US" sz="2400" dirty="0">
                <a:latin typeface="Arial" panose="020B0604020202020204" pitchFamily="34" charset="0"/>
              </a:rPr>
            </a:br>
            <a:r>
              <a:rPr lang="ja-JP" altLang="en-US" sz="1600" dirty="0">
                <a:latin typeface="Arial" panose="020B0604020202020204" pitchFamily="34" charset="0"/>
              </a:rPr>
              <a:t>　　　</a:t>
            </a:r>
          </a:p>
        </p:txBody>
      </p:sp>
      <p:sp>
        <p:nvSpPr>
          <p:cNvPr id="4101" name="Freeform 6"/>
          <p:cNvSpPr>
            <a:spLocks/>
          </p:cNvSpPr>
          <p:nvPr/>
        </p:nvSpPr>
        <p:spPr bwMode="auto">
          <a:xfrm>
            <a:off x="2816685" y="2355229"/>
            <a:ext cx="1325319" cy="2223232"/>
          </a:xfrm>
          <a:custGeom>
            <a:avLst/>
            <a:gdLst>
              <a:gd name="T0" fmla="*/ 2147483647 w 1422"/>
              <a:gd name="T1" fmla="*/ 2147483647 h 1807"/>
              <a:gd name="T2" fmla="*/ 2147483647 w 1422"/>
              <a:gd name="T3" fmla="*/ 2147483647 h 1807"/>
              <a:gd name="T4" fmla="*/ 2147483647 w 1422"/>
              <a:gd name="T5" fmla="*/ 2147483647 h 1807"/>
              <a:gd name="T6" fmla="*/ 2147483647 w 1422"/>
              <a:gd name="T7" fmla="*/ 2147483647 h 1807"/>
              <a:gd name="T8" fmla="*/ 2147483647 w 1422"/>
              <a:gd name="T9" fmla="*/ 2147483647 h 1807"/>
              <a:gd name="T10" fmla="*/ 2147483647 w 1422"/>
              <a:gd name="T11" fmla="*/ 2147483647 h 1807"/>
              <a:gd name="T12" fmla="*/ 2147483647 w 1422"/>
              <a:gd name="T13" fmla="*/ 2147483647 h 1807"/>
              <a:gd name="T14" fmla="*/ 2147483647 w 1422"/>
              <a:gd name="T15" fmla="*/ 2147483647 h 1807"/>
              <a:gd name="T16" fmla="*/ 2147483647 w 1422"/>
              <a:gd name="T17" fmla="*/ 0 h 18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2"/>
              <a:gd name="T28" fmla="*/ 0 h 1807"/>
              <a:gd name="T29" fmla="*/ 1422 w 1422"/>
              <a:gd name="T30" fmla="*/ 1807 h 18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2" h="1807">
                <a:moveTo>
                  <a:pt x="597" y="45"/>
                </a:moveTo>
                <a:cubicBezTo>
                  <a:pt x="305" y="396"/>
                  <a:pt x="14" y="748"/>
                  <a:pt x="7" y="816"/>
                </a:cubicBezTo>
                <a:cubicBezTo>
                  <a:pt x="0" y="884"/>
                  <a:pt x="492" y="303"/>
                  <a:pt x="552" y="454"/>
                </a:cubicBezTo>
                <a:cubicBezTo>
                  <a:pt x="612" y="605"/>
                  <a:pt x="332" y="1649"/>
                  <a:pt x="370" y="1724"/>
                </a:cubicBezTo>
                <a:cubicBezTo>
                  <a:pt x="408" y="1799"/>
                  <a:pt x="651" y="907"/>
                  <a:pt x="779" y="907"/>
                </a:cubicBezTo>
                <a:cubicBezTo>
                  <a:pt x="907" y="907"/>
                  <a:pt x="1111" y="1807"/>
                  <a:pt x="1141" y="1724"/>
                </a:cubicBezTo>
                <a:cubicBezTo>
                  <a:pt x="1171" y="1641"/>
                  <a:pt x="915" y="589"/>
                  <a:pt x="960" y="408"/>
                </a:cubicBezTo>
                <a:cubicBezTo>
                  <a:pt x="1005" y="227"/>
                  <a:pt x="1422" y="703"/>
                  <a:pt x="1414" y="635"/>
                </a:cubicBezTo>
                <a:cubicBezTo>
                  <a:pt x="1406" y="567"/>
                  <a:pt x="1160" y="283"/>
                  <a:pt x="915" y="0"/>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2075" tIns="46038" rIns="92075" bIns="46038"/>
          <a:lstStyle/>
          <a:p>
            <a:endParaRPr lang="ja-JP" altLang="en-US"/>
          </a:p>
        </p:txBody>
      </p:sp>
      <p:sp>
        <p:nvSpPr>
          <p:cNvPr id="4103" name="Rectangle 8"/>
          <p:cNvSpPr>
            <a:spLocks noChangeArrowheads="1"/>
          </p:cNvSpPr>
          <p:nvPr/>
        </p:nvSpPr>
        <p:spPr bwMode="auto">
          <a:xfrm>
            <a:off x="4045746" y="3400710"/>
            <a:ext cx="1254538" cy="1177751"/>
          </a:xfrm>
          <a:prstGeom prst="rect">
            <a:avLst/>
          </a:prstGeom>
          <a:solidFill>
            <a:srgbClr val="000000">
              <a:alpha val="0"/>
            </a:srgbClr>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104" name="AutoShape 9"/>
          <p:cNvSpPr>
            <a:spLocks noChangeArrowheads="1"/>
          </p:cNvSpPr>
          <p:nvPr/>
        </p:nvSpPr>
        <p:spPr bwMode="auto">
          <a:xfrm>
            <a:off x="3482175" y="2678938"/>
            <a:ext cx="431800" cy="2174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endParaRPr lang="ja-JP" altLang="en-US"/>
          </a:p>
        </p:txBody>
      </p:sp>
      <p:sp>
        <p:nvSpPr>
          <p:cNvPr id="9225" name="Text Box 10"/>
          <p:cNvSpPr txBox="1">
            <a:spLocks noChangeArrowheads="1"/>
          </p:cNvSpPr>
          <p:nvPr/>
        </p:nvSpPr>
        <p:spPr bwMode="auto">
          <a:xfrm>
            <a:off x="4071501" y="1353480"/>
            <a:ext cx="1165893"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400" dirty="0" smtClean="0">
                <a:solidFill>
                  <a:srgbClr val="FF0000"/>
                </a:solidFill>
                <a:latin typeface="AR P丸ゴシック体E" panose="020B0600010101010101" pitchFamily="50" charset="-128"/>
                <a:ea typeface="AR P丸ゴシック体E" panose="020B0600010101010101" pitchFamily="50" charset="-128"/>
              </a:rPr>
              <a:t>勉強に集中でできない！</a:t>
            </a:r>
            <a:endParaRPr lang="ja-JP" altLang="en-US" sz="1400" dirty="0">
              <a:solidFill>
                <a:srgbClr val="FF0000"/>
              </a:solidFill>
              <a:latin typeface="AR P丸ゴシック体E" panose="020B0600010101010101" pitchFamily="50" charset="-128"/>
              <a:ea typeface="AR P丸ゴシック体E" panose="020B0600010101010101" pitchFamily="50" charset="-128"/>
            </a:endParaRPr>
          </a:p>
        </p:txBody>
      </p:sp>
      <p:sp>
        <p:nvSpPr>
          <p:cNvPr id="4106" name="Text Box 12"/>
          <p:cNvSpPr txBox="1">
            <a:spLocks noChangeArrowheads="1"/>
          </p:cNvSpPr>
          <p:nvPr/>
        </p:nvSpPr>
        <p:spPr bwMode="auto">
          <a:xfrm>
            <a:off x="4142004" y="3437480"/>
            <a:ext cx="1223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smtClean="0">
                <a:latin typeface="AR P丸ゴシック体E" panose="020B0600010101010101" pitchFamily="50" charset="-128"/>
                <a:ea typeface="AR P丸ゴシック体E" panose="020B0600010101010101" pitchFamily="50" charset="-128"/>
              </a:rPr>
              <a:t>行動</a:t>
            </a:r>
            <a:endParaRPr lang="en-US" altLang="ja-JP" sz="2400" dirty="0" smtClean="0">
              <a:latin typeface="AR P丸ゴシック体E" panose="020B0600010101010101" pitchFamily="50" charset="-128"/>
              <a:ea typeface="AR P丸ゴシック体E" panose="020B0600010101010101" pitchFamily="50" charset="-128"/>
            </a:endParaRPr>
          </a:p>
          <a:p>
            <a:pPr eaLnBrk="1" hangingPunct="1">
              <a:spcBef>
                <a:spcPct val="50000"/>
              </a:spcBef>
              <a:buFontTx/>
              <a:buNone/>
            </a:pPr>
            <a:r>
              <a:rPr lang="ja-JP" altLang="en-US" sz="1600" dirty="0">
                <a:solidFill>
                  <a:srgbClr val="FF0000"/>
                </a:solidFill>
                <a:latin typeface="AR P丸ゴシック体E" panose="020B0600010101010101" pitchFamily="50" charset="-128"/>
                <a:ea typeface="AR P丸ゴシック体E" panose="020B0600010101010101" pitchFamily="50" charset="-128"/>
              </a:rPr>
              <a:t>ねむれない</a:t>
            </a:r>
          </a:p>
        </p:txBody>
      </p:sp>
      <p:sp>
        <p:nvSpPr>
          <p:cNvPr id="4107" name="AutoShape 13"/>
          <p:cNvSpPr>
            <a:spLocks noChangeArrowheads="1"/>
          </p:cNvSpPr>
          <p:nvPr/>
        </p:nvSpPr>
        <p:spPr bwMode="auto">
          <a:xfrm>
            <a:off x="2619331" y="288311"/>
            <a:ext cx="215900" cy="7191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endParaRPr lang="ja-JP" altLang="en-US"/>
          </a:p>
        </p:txBody>
      </p:sp>
      <p:sp>
        <p:nvSpPr>
          <p:cNvPr id="2" name="スライド番号プレースホルダー 1"/>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7F4B945-4455-43DD-B745-ADF14AFE7C1F}" type="slidenum">
              <a:rPr lang="ja-JP" altLang="en-US">
                <a:solidFill>
                  <a:srgbClr val="898989"/>
                </a:solidFill>
                <a:latin typeface="Calibri" panose="020F0502020204030204" pitchFamily="34" charset="0"/>
              </a:rPr>
              <a:pPr eaLnBrk="1" hangingPunct="1"/>
              <a:t>11</a:t>
            </a:fld>
            <a:endParaRPr lang="ja-JP" altLang="en-US" dirty="0">
              <a:solidFill>
                <a:srgbClr val="898989"/>
              </a:solidFill>
              <a:latin typeface="Calibri" panose="020F0502020204030204" pitchFamily="34" charset="0"/>
            </a:endParaRPr>
          </a:p>
        </p:txBody>
      </p:sp>
      <p:pic>
        <p:nvPicPr>
          <p:cNvPr id="6" name="図 5"/>
          <p:cNvPicPr>
            <a:picLocks noChangeAspect="1"/>
          </p:cNvPicPr>
          <p:nvPr/>
        </p:nvPicPr>
        <p:blipFill>
          <a:blip r:embed="rId3"/>
          <a:stretch>
            <a:fillRect/>
          </a:stretch>
        </p:blipFill>
        <p:spPr>
          <a:xfrm>
            <a:off x="3027356" y="1580854"/>
            <a:ext cx="1044145" cy="1145381"/>
          </a:xfrm>
          <a:prstGeom prst="rect">
            <a:avLst/>
          </a:prstGeom>
        </p:spPr>
      </p:pic>
      <p:sp>
        <p:nvSpPr>
          <p:cNvPr id="8" name="左中かっこ 7"/>
          <p:cNvSpPr/>
          <p:nvPr/>
        </p:nvSpPr>
        <p:spPr>
          <a:xfrm>
            <a:off x="355834" y="1622313"/>
            <a:ext cx="182657" cy="1649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23241" y="1887981"/>
            <a:ext cx="461665" cy="1496872"/>
          </a:xfrm>
          <a:prstGeom prst="rect">
            <a:avLst/>
          </a:prstGeom>
          <a:noFill/>
        </p:spPr>
        <p:txBody>
          <a:bodyPr vert="eaVert" wrap="square" rtlCol="0">
            <a:spAutoFit/>
          </a:bodyPr>
          <a:lstStyle/>
          <a:p>
            <a:r>
              <a:rPr kumimoji="1" lang="ja-JP" altLang="en-US" dirty="0" smtClean="0"/>
              <a:t>日常ストレス</a:t>
            </a:r>
            <a:endParaRPr kumimoji="1" lang="ja-JP" altLang="en-US" dirty="0"/>
          </a:p>
        </p:txBody>
      </p:sp>
      <p:sp>
        <p:nvSpPr>
          <p:cNvPr id="4102" name="AutoShape 7"/>
          <p:cNvSpPr>
            <a:spLocks noChangeArrowheads="1"/>
          </p:cNvSpPr>
          <p:nvPr/>
        </p:nvSpPr>
        <p:spPr bwMode="auto">
          <a:xfrm>
            <a:off x="3986923" y="1096352"/>
            <a:ext cx="1060509" cy="195158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endParaRPr lang="ja-JP" altLang="en-US"/>
          </a:p>
        </p:txBody>
      </p:sp>
      <p:sp>
        <p:nvSpPr>
          <p:cNvPr id="30" name="Rectangle 3"/>
          <p:cNvSpPr>
            <a:spLocks noChangeArrowheads="1"/>
          </p:cNvSpPr>
          <p:nvPr/>
        </p:nvSpPr>
        <p:spPr bwMode="auto">
          <a:xfrm>
            <a:off x="6197113" y="182431"/>
            <a:ext cx="2159000"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smtClean="0">
                <a:latin typeface="HG創英角ｺﾞｼｯｸUB" panose="020B0909000000000000" pitchFamily="49" charset="-128"/>
                <a:ea typeface="HG創英角ｺﾞｼｯｸUB" panose="020B0909000000000000" pitchFamily="49" charset="-128"/>
              </a:rPr>
              <a:t>ストレス対処</a:t>
            </a:r>
            <a:r>
              <a:rPr lang="ja-JP" altLang="en-US" sz="2400" dirty="0">
                <a:latin typeface="Arial" panose="020B0604020202020204" pitchFamily="34" charset="0"/>
              </a:rPr>
              <a:t/>
            </a:r>
            <a:br>
              <a:rPr lang="ja-JP" altLang="en-US" sz="2400" dirty="0">
                <a:latin typeface="Arial" panose="020B0604020202020204" pitchFamily="34" charset="0"/>
              </a:rPr>
            </a:br>
            <a:r>
              <a:rPr lang="en-US" altLang="ja-JP" sz="1800" dirty="0" smtClean="0">
                <a:latin typeface="Arial" panose="020B0604020202020204" pitchFamily="34" charset="0"/>
              </a:rPr>
              <a:t>Stress</a:t>
            </a:r>
            <a:r>
              <a:rPr lang="ja-JP" altLang="en-US" sz="1800" dirty="0" smtClean="0">
                <a:latin typeface="Arial" panose="020B0604020202020204" pitchFamily="34" charset="0"/>
              </a:rPr>
              <a:t>　</a:t>
            </a:r>
            <a:r>
              <a:rPr lang="en-US" altLang="ja-JP" sz="1800" dirty="0" smtClean="0">
                <a:latin typeface="Arial" panose="020B0604020202020204" pitchFamily="34" charset="0"/>
              </a:rPr>
              <a:t>Coping</a:t>
            </a:r>
            <a:r>
              <a:rPr lang="ja-JP" altLang="en-US" sz="1800" dirty="0">
                <a:latin typeface="Arial" panose="020B0604020202020204" pitchFamily="34" charset="0"/>
              </a:rPr>
              <a:t>　</a:t>
            </a:r>
            <a:r>
              <a:rPr lang="ja-JP" altLang="en-US" sz="2800" dirty="0">
                <a:latin typeface="Arial" panose="020B0604020202020204" pitchFamily="34" charset="0"/>
              </a:rPr>
              <a:t/>
            </a:r>
            <a:br>
              <a:rPr lang="ja-JP" altLang="en-US" sz="2800" dirty="0">
                <a:latin typeface="Arial" panose="020B0604020202020204" pitchFamily="34" charset="0"/>
              </a:rPr>
            </a:br>
            <a:r>
              <a:rPr lang="ja-JP" altLang="en-US" sz="1600" dirty="0">
                <a:latin typeface="Arial" panose="020B0604020202020204" pitchFamily="34" charset="0"/>
              </a:rPr>
              <a:t>　　　</a:t>
            </a:r>
          </a:p>
        </p:txBody>
      </p:sp>
      <p:sp>
        <p:nvSpPr>
          <p:cNvPr id="3" name="雲形吹き出し 2"/>
          <p:cNvSpPr/>
          <p:nvPr/>
        </p:nvSpPr>
        <p:spPr>
          <a:xfrm>
            <a:off x="2084363" y="939986"/>
            <a:ext cx="1011207" cy="1597587"/>
          </a:xfrm>
          <a:prstGeom prst="cloudCallout">
            <a:avLst>
              <a:gd name="adj1" fmla="val 55075"/>
              <a:gd name="adj2" fmla="val 290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テキスト ボックス 33"/>
          <p:cNvSpPr txBox="1"/>
          <p:nvPr/>
        </p:nvSpPr>
        <p:spPr>
          <a:xfrm>
            <a:off x="5120380" y="1786195"/>
            <a:ext cx="2151485" cy="338554"/>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問題に立ち向かう対処</a:t>
            </a:r>
            <a:endParaRPr lang="ja-JP" altLang="en-US" sz="1600" dirty="0">
              <a:latin typeface="HGPｺﾞｼｯｸE" panose="020B0900000000000000" pitchFamily="50" charset="-128"/>
              <a:ea typeface="HGPｺﾞｼｯｸE" panose="020B0900000000000000" pitchFamily="50" charset="-128"/>
            </a:endParaRPr>
          </a:p>
        </p:txBody>
      </p:sp>
      <p:sp>
        <p:nvSpPr>
          <p:cNvPr id="35" name="テキスト ボックス 34"/>
          <p:cNvSpPr txBox="1"/>
          <p:nvPr/>
        </p:nvSpPr>
        <p:spPr>
          <a:xfrm>
            <a:off x="5300284" y="2932837"/>
            <a:ext cx="2381508" cy="338554"/>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心身へのセルフケア対処</a:t>
            </a:r>
            <a:endParaRPr lang="ja-JP" altLang="en-US" sz="1600" dirty="0">
              <a:latin typeface="HGPｺﾞｼｯｸE" panose="020B0900000000000000" pitchFamily="50" charset="-128"/>
              <a:ea typeface="HGPｺﾞｼｯｸE" panose="020B0900000000000000" pitchFamily="50" charset="-128"/>
            </a:endParaRPr>
          </a:p>
        </p:txBody>
      </p:sp>
      <p:sp>
        <p:nvSpPr>
          <p:cNvPr id="36" name="テキスト ボックス 35"/>
          <p:cNvSpPr txBox="1"/>
          <p:nvPr/>
        </p:nvSpPr>
        <p:spPr>
          <a:xfrm>
            <a:off x="7620000" y="1794672"/>
            <a:ext cx="1080120" cy="338554"/>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相談対処</a:t>
            </a:r>
            <a:endParaRPr lang="ja-JP" altLang="en-US" sz="1600" dirty="0">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780611" y="3490817"/>
            <a:ext cx="1839412" cy="584775"/>
          </a:xfrm>
          <a:prstGeom prst="rect">
            <a:avLst/>
          </a:prstGeom>
          <a:noFill/>
        </p:spPr>
        <p:txBody>
          <a:bodyPr wrap="square" rtlCol="0">
            <a:spAutoFit/>
          </a:bodyPr>
          <a:lstStyle/>
          <a:p>
            <a:r>
              <a:rPr kumimoji="1" lang="ja-JP" altLang="en-US" sz="1600" dirty="0" smtClean="0"/>
              <a:t>水が復旧しない</a:t>
            </a:r>
            <a:endParaRPr kumimoji="1" lang="en-US" altLang="ja-JP" sz="1600" dirty="0" smtClean="0"/>
          </a:p>
          <a:p>
            <a:r>
              <a:rPr lang="ja-JP" altLang="en-US" sz="1600" dirty="0" smtClean="0"/>
              <a:t>避難所生活</a:t>
            </a:r>
            <a:endParaRPr kumimoji="1" lang="ja-JP" altLang="en-US" sz="1600" dirty="0"/>
          </a:p>
        </p:txBody>
      </p:sp>
      <p:sp>
        <p:nvSpPr>
          <p:cNvPr id="7" name="テキスト ボックス 6"/>
          <p:cNvSpPr txBox="1"/>
          <p:nvPr/>
        </p:nvSpPr>
        <p:spPr>
          <a:xfrm>
            <a:off x="606739" y="3130496"/>
            <a:ext cx="2311641" cy="338554"/>
          </a:xfrm>
          <a:prstGeom prst="rect">
            <a:avLst/>
          </a:prstGeom>
          <a:noFill/>
          <a:ln>
            <a:solidFill>
              <a:schemeClr val="tx1"/>
            </a:solidFill>
          </a:ln>
        </p:spPr>
        <p:txBody>
          <a:bodyPr wrap="square" rtlCol="0">
            <a:spAutoFit/>
          </a:bodyPr>
          <a:lstStyle/>
          <a:p>
            <a:r>
              <a:rPr kumimoji="1" lang="ja-JP" altLang="en-US" sz="1600" dirty="0" smtClean="0"/>
              <a:t>災害による日常ストレス</a:t>
            </a:r>
            <a:endParaRPr kumimoji="1" lang="ja-JP" altLang="en-US" sz="1600" dirty="0"/>
          </a:p>
        </p:txBody>
      </p:sp>
      <p:sp>
        <p:nvSpPr>
          <p:cNvPr id="10" name="テキスト ボックス 9"/>
          <p:cNvSpPr txBox="1"/>
          <p:nvPr/>
        </p:nvSpPr>
        <p:spPr>
          <a:xfrm>
            <a:off x="107504" y="5918444"/>
            <a:ext cx="9001000" cy="369332"/>
          </a:xfrm>
          <a:prstGeom prst="rect">
            <a:avLst/>
          </a:prstGeom>
          <a:noFill/>
        </p:spPr>
        <p:txBody>
          <a:bodyPr wrap="square" rtlCol="0">
            <a:spAutoFit/>
          </a:bodyPr>
          <a:lstStyle/>
          <a:p>
            <a:r>
              <a:rPr kumimoji="1" lang="ja-JP" altLang="en-US" dirty="0" smtClean="0"/>
              <a:t>＜ねむれない」「勉強に集中できない」ときの対処法をグループで話し合ってみましょう＞</a:t>
            </a:r>
            <a:endParaRPr kumimoji="1" lang="ja-JP" altLang="en-US" dirty="0"/>
          </a:p>
        </p:txBody>
      </p:sp>
      <p:sp>
        <p:nvSpPr>
          <p:cNvPr id="37" name="テキスト ボックス 36"/>
          <p:cNvSpPr txBox="1"/>
          <p:nvPr/>
        </p:nvSpPr>
        <p:spPr>
          <a:xfrm>
            <a:off x="5024836" y="1152245"/>
            <a:ext cx="1380363" cy="584775"/>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試合・試験の</a:t>
            </a:r>
            <a:endParaRPr lang="en-US" altLang="ja-JP" sz="1600" dirty="0" smtClean="0">
              <a:latin typeface="HGPｺﾞｼｯｸE" panose="020B0900000000000000" pitchFamily="50" charset="-128"/>
              <a:ea typeface="HGPｺﾞｼｯｸE" panose="020B0900000000000000" pitchFamily="50" charset="-128"/>
            </a:endParaRPr>
          </a:p>
          <a:p>
            <a:pPr>
              <a:defRPr/>
            </a:pPr>
            <a:r>
              <a:rPr lang="ja-JP" altLang="en-US" sz="1600" dirty="0" smtClean="0">
                <a:latin typeface="HGPｺﾞｼｯｸE" panose="020B0900000000000000" pitchFamily="50" charset="-128"/>
                <a:ea typeface="HGPｺﾞｼｯｸE" panose="020B0900000000000000" pitchFamily="50" charset="-128"/>
              </a:rPr>
              <a:t>直前</a:t>
            </a:r>
            <a:endParaRPr lang="ja-JP" altLang="en-US" sz="1600" dirty="0">
              <a:latin typeface="HGPｺﾞｼｯｸE" panose="020B0900000000000000" pitchFamily="50" charset="-128"/>
              <a:ea typeface="HGPｺﾞｼｯｸE" panose="020B0900000000000000" pitchFamily="50" charset="-128"/>
            </a:endParaRPr>
          </a:p>
        </p:txBody>
      </p:sp>
      <p:sp>
        <p:nvSpPr>
          <p:cNvPr id="38" name="テキスト ボックス 37"/>
          <p:cNvSpPr txBox="1"/>
          <p:nvPr/>
        </p:nvSpPr>
        <p:spPr>
          <a:xfrm>
            <a:off x="6491038" y="1110545"/>
            <a:ext cx="1410187" cy="584775"/>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試合・試験の</a:t>
            </a:r>
            <a:endParaRPr lang="en-US" altLang="ja-JP" sz="1600" dirty="0" smtClean="0">
              <a:latin typeface="HGPｺﾞｼｯｸE" panose="020B0900000000000000" pitchFamily="50" charset="-128"/>
              <a:ea typeface="HGPｺﾞｼｯｸE" panose="020B0900000000000000" pitchFamily="50" charset="-128"/>
            </a:endParaRPr>
          </a:p>
          <a:p>
            <a:pPr>
              <a:defRPr/>
            </a:pPr>
            <a:r>
              <a:rPr lang="ja-JP" altLang="en-US" sz="1600" dirty="0" smtClean="0">
                <a:latin typeface="HGPｺﾞｼｯｸE" panose="020B0900000000000000" pitchFamily="50" charset="-128"/>
                <a:ea typeface="HGPｺﾞｼｯｸE" panose="020B0900000000000000" pitchFamily="50" charset="-128"/>
              </a:rPr>
              <a:t>１～２週間前</a:t>
            </a:r>
            <a:endParaRPr lang="ja-JP" altLang="en-US" sz="1600" dirty="0">
              <a:latin typeface="HGPｺﾞｼｯｸE" panose="020B0900000000000000" pitchFamily="50" charset="-128"/>
              <a:ea typeface="HGPｺﾞｼｯｸE" panose="020B0900000000000000" pitchFamily="50" charset="-128"/>
            </a:endParaRPr>
          </a:p>
        </p:txBody>
      </p:sp>
      <p:pic>
        <p:nvPicPr>
          <p:cNvPr id="11" name="図 10"/>
          <p:cNvPicPr>
            <a:picLocks noChangeAspect="1"/>
          </p:cNvPicPr>
          <p:nvPr/>
        </p:nvPicPr>
        <p:blipFill>
          <a:blip r:embed="rId4"/>
          <a:stretch>
            <a:fillRect/>
          </a:stretch>
        </p:blipFill>
        <p:spPr>
          <a:xfrm>
            <a:off x="815752" y="4902170"/>
            <a:ext cx="7584503" cy="985882"/>
          </a:xfrm>
          <a:prstGeom prst="rect">
            <a:avLst/>
          </a:prstGeom>
        </p:spPr>
      </p:pic>
      <p:sp>
        <p:nvSpPr>
          <p:cNvPr id="4" name="テキスト ボックス 3"/>
          <p:cNvSpPr txBox="1"/>
          <p:nvPr/>
        </p:nvSpPr>
        <p:spPr>
          <a:xfrm>
            <a:off x="207590" y="4504077"/>
            <a:ext cx="3934413" cy="369332"/>
          </a:xfrm>
          <a:prstGeom prst="rect">
            <a:avLst/>
          </a:prstGeom>
          <a:noFill/>
        </p:spPr>
        <p:txBody>
          <a:bodyPr wrap="square" rtlCol="0">
            <a:spAutoFit/>
          </a:bodyPr>
          <a:lstStyle/>
          <a:p>
            <a:r>
              <a:rPr lang="ja-JP" altLang="en-US" dirty="0" smtClean="0">
                <a:solidFill>
                  <a:srgbClr val="FF0000"/>
                </a:solidFill>
              </a:rPr>
              <a:t>思い出して、眠れない、集中できない</a:t>
            </a:r>
            <a:endParaRPr lang="en-US" dirty="0">
              <a:solidFill>
                <a:srgbClr val="FF0000"/>
              </a:solidFill>
            </a:endParaRPr>
          </a:p>
        </p:txBody>
      </p:sp>
    </p:spTree>
    <p:extLst>
      <p:ext uri="{BB962C8B-B14F-4D97-AF65-F5344CB8AC3E}">
        <p14:creationId xmlns:p14="http://schemas.microsoft.com/office/powerpoint/2010/main" val="969194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39552" y="1700808"/>
            <a:ext cx="7848872" cy="3816424"/>
          </a:xfrm>
          <a:prstGeom prst="rect">
            <a:avLst/>
          </a:prstGeom>
        </p:spPr>
      </p:pic>
      <p:sp>
        <p:nvSpPr>
          <p:cNvPr id="3" name="テキスト ボックス 2"/>
          <p:cNvSpPr txBox="1"/>
          <p:nvPr/>
        </p:nvSpPr>
        <p:spPr>
          <a:xfrm>
            <a:off x="395536" y="1196752"/>
            <a:ext cx="8460432" cy="584775"/>
          </a:xfrm>
          <a:prstGeom prst="rect">
            <a:avLst/>
          </a:prstGeom>
          <a:solidFill>
            <a:schemeClr val="bg1"/>
          </a:solidFill>
        </p:spPr>
        <p:txBody>
          <a:bodyPr wrap="square" rtlCol="0">
            <a:spAutoFit/>
          </a:bodyPr>
          <a:lstStyle/>
          <a:p>
            <a:r>
              <a:rPr lang="ja-JP" altLang="en-US" sz="3200" dirty="0" smtClean="0">
                <a:solidFill>
                  <a:srgbClr val="FF0000"/>
                </a:solidFill>
              </a:rPr>
              <a:t>思い出して眠れない　　思い出して集中できない</a:t>
            </a:r>
            <a:endParaRPr lang="en-US" sz="3200" dirty="0">
              <a:solidFill>
                <a:srgbClr val="FF0000"/>
              </a:solidFill>
            </a:endParaRPr>
          </a:p>
        </p:txBody>
      </p:sp>
      <p:sp>
        <p:nvSpPr>
          <p:cNvPr id="4" name="テキスト ボックス 3"/>
          <p:cNvSpPr txBox="1"/>
          <p:nvPr/>
        </p:nvSpPr>
        <p:spPr>
          <a:xfrm>
            <a:off x="521296" y="5746030"/>
            <a:ext cx="8208912" cy="923330"/>
          </a:xfrm>
          <a:prstGeom prst="rect">
            <a:avLst/>
          </a:prstGeom>
          <a:noFill/>
        </p:spPr>
        <p:txBody>
          <a:bodyPr wrap="square" rtlCol="0">
            <a:spAutoFit/>
          </a:bodyPr>
          <a:lstStyle/>
          <a:p>
            <a:r>
              <a:rPr lang="en-US" altLang="ja-JP" dirty="0" smtClean="0"/>
              <a:t>【</a:t>
            </a:r>
            <a:r>
              <a:rPr lang="ja-JP" altLang="en-US" dirty="0"/>
              <a:t>５</a:t>
            </a:r>
            <a:r>
              <a:rPr lang="ja-JP" altLang="en-US" dirty="0" smtClean="0"/>
              <a:t>～６人のグループで、話しあって、１つか２つ、あとで発表してもらいます。　まず、眠れない、思い出して眠れないとき、　つぎに集中できない、思い出して勉強に集中できない</a:t>
            </a:r>
            <a:r>
              <a:rPr lang="ja-JP" altLang="en-US" dirty="0" err="1" smtClean="0"/>
              <a:t>を</a:t>
            </a:r>
            <a:r>
              <a:rPr lang="ja-JP" altLang="en-US" dirty="0" smtClean="0"/>
              <a:t>発表してもらいます</a:t>
            </a:r>
            <a:r>
              <a:rPr lang="en-US" altLang="ja-JP" dirty="0" smtClean="0"/>
              <a:t>】</a:t>
            </a:r>
            <a:endParaRPr lang="en-US" dirty="0"/>
          </a:p>
        </p:txBody>
      </p:sp>
    </p:spTree>
    <p:extLst>
      <p:ext uri="{BB962C8B-B14F-4D97-AF65-F5344CB8AC3E}">
        <p14:creationId xmlns:p14="http://schemas.microsoft.com/office/powerpoint/2010/main" val="1426285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63688" y="6165304"/>
            <a:ext cx="7560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東日本大震災後文部科学省委託事業で社会応援ネットワーク制作・日本ストレスマネジメント学会監修</a:t>
            </a:r>
            <a:endParaRPr kumimoji="1" lang="ja-JP" altLang="en-US" sz="1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539552" y="260648"/>
            <a:ext cx="7992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つらいことを思い出してねむれないときの対処法、踏みしめ、スポーツ・合唱・踊り</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863588" y="1135484"/>
            <a:ext cx="7344816" cy="4524315"/>
          </a:xfrm>
          <a:prstGeom prst="rect">
            <a:avLst/>
          </a:prstGeom>
        </p:spPr>
        <p:txBody>
          <a:bodyPr wrap="square">
            <a:spAutoFit/>
          </a:bodyPr>
          <a:lstStyle/>
          <a:p>
            <a:r>
              <a:rPr lang="ja-JP" altLang="en-US" dirty="0"/>
              <a:t>思い出してつらくなってしまったときのステップ１自分の気もちをコントロールする方法だよ。</a:t>
            </a:r>
            <a:endParaRPr lang="en-US" altLang="ja-JP" dirty="0"/>
          </a:p>
          <a:p>
            <a:endParaRPr lang="en-US" altLang="ja-JP" dirty="0"/>
          </a:p>
          <a:p>
            <a:r>
              <a:rPr lang="ja-JP" altLang="en-US" dirty="0" smtClean="0"/>
              <a:t>「</a:t>
            </a:r>
            <a:r>
              <a:rPr lang="ja-JP" altLang="en-US" dirty="0" err="1"/>
              <a:t>ねよう</a:t>
            </a:r>
            <a:r>
              <a:rPr lang="ja-JP" altLang="en-US" dirty="0"/>
              <a:t>としたときに、つらかったことがふっとうかんできたとき、どうしたらいいかをやってみます。ねむろうとすると、つらかったことがふっうかんできたとき、</a:t>
            </a:r>
            <a:r>
              <a:rPr lang="en-US" altLang="ja-JP" dirty="0"/>
              <a:t>『</a:t>
            </a:r>
            <a:r>
              <a:rPr lang="ja-JP" altLang="en-US" dirty="0"/>
              <a:t>考えないようにしようではなく、額の力をぬこうとしてみてください</a:t>
            </a:r>
            <a:r>
              <a:rPr lang="en-US" altLang="ja-JP" dirty="0"/>
              <a:t>』</a:t>
            </a:r>
            <a:r>
              <a:rPr lang="ja-JP" altLang="en-US" dirty="0" err="1"/>
              <a:t>。</a:t>
            </a:r>
            <a:r>
              <a:rPr lang="ja-JP" altLang="en-US" dirty="0"/>
              <a:t>額にもっと力をいれて、そして、ふわーっとぬいていきます。そうすると、考え事が、スーッと遠くに行って、眠りのなかに、スーッとはいっていきます。ぐっすり眠って、あしたスッキリした気分のときに、考え事は考えてみよう、いまは、眠りのなかに。</a:t>
            </a:r>
            <a:endParaRPr lang="en-US" altLang="ja-JP" dirty="0"/>
          </a:p>
          <a:p>
            <a:endParaRPr lang="en-US" altLang="ja-JP" dirty="0"/>
          </a:p>
          <a:p>
            <a:r>
              <a:rPr lang="ja-JP" altLang="en-US" dirty="0"/>
              <a:t>スポーツ、合唱、踊りも、つらい記憶をコントロールする大きな力になります</a:t>
            </a:r>
            <a:endParaRPr lang="en-US" altLang="ja-JP" dirty="0"/>
          </a:p>
          <a:p>
            <a:endParaRPr lang="en-US" altLang="ja-JP" dirty="0"/>
          </a:p>
          <a:p>
            <a:r>
              <a:rPr lang="ja-JP" altLang="en-US" dirty="0"/>
              <a:t>つらいことをおもいだしたら、踏みしめもいいかもしれません。みんな立ってみて、この大きな地球の上にしっかりたっています。</a:t>
            </a:r>
            <a:endParaRPr lang="en-US" altLang="ja-JP" dirty="0"/>
          </a:p>
          <a:p>
            <a:r>
              <a:rPr lang="ja-JP" altLang="en-US" dirty="0"/>
              <a:t>（グラウンディングはサイコロジカルファーストエイドでも推奨されています）</a:t>
            </a:r>
            <a:endParaRPr lang="ja-JP" altLang="en-US" dirty="0"/>
          </a:p>
        </p:txBody>
      </p:sp>
    </p:spTree>
    <p:extLst>
      <p:ext uri="{BB962C8B-B14F-4D97-AF65-F5344CB8AC3E}">
        <p14:creationId xmlns:p14="http://schemas.microsoft.com/office/powerpoint/2010/main" val="2938035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484784"/>
            <a:ext cx="4320479"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3"/>
          <p:cNvSpPr txBox="1">
            <a:spLocks noChangeArrowheads="1"/>
          </p:cNvSpPr>
          <p:nvPr/>
        </p:nvSpPr>
        <p:spPr bwMode="auto">
          <a:xfrm>
            <a:off x="467544" y="332656"/>
            <a:ext cx="8424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Calibri" panose="020F0502020204030204" pitchFamily="34" charset="0"/>
              </a:rPr>
              <a:t>Trauma</a:t>
            </a:r>
            <a:r>
              <a:rPr lang="ja-JP" altLang="en-US" sz="2400" b="1" dirty="0" smtClean="0">
                <a:latin typeface="Calibri" panose="020F0502020204030204" pitchFamily="34" charset="0"/>
              </a:rPr>
              <a:t>１．過覚醒　　　　　　☚　　眠りのためのリラックス　</a:t>
            </a:r>
            <a:r>
              <a:rPr lang="ja-JP" altLang="en-US" sz="2800" b="1" dirty="0" smtClean="0">
                <a:latin typeface="Calibri" panose="020F0502020204030204" pitchFamily="34" charset="0"/>
              </a:rPr>
              <a:t>　　　　　　　　　</a:t>
            </a:r>
            <a:endParaRPr lang="en-US" altLang="ja-JP" sz="2800" b="1" dirty="0" smtClean="0">
              <a:latin typeface="Calibri" panose="020F0502020204030204" pitchFamily="34" charset="0"/>
            </a:endParaRPr>
          </a:p>
          <a:p>
            <a:pPr eaLnBrk="1" hangingPunct="1">
              <a:spcBef>
                <a:spcPct val="0"/>
              </a:spcBef>
              <a:buFontTx/>
              <a:buNone/>
            </a:pPr>
            <a:r>
              <a:rPr lang="ja-JP" altLang="en-US" sz="2800" b="1" dirty="0">
                <a:latin typeface="Calibri" panose="020F0502020204030204" pitchFamily="34" charset="0"/>
              </a:rPr>
              <a:t>　</a:t>
            </a:r>
            <a:r>
              <a:rPr lang="ja-JP" altLang="en-US" sz="2800" b="1" dirty="0" smtClean="0">
                <a:latin typeface="Calibri" panose="020F0502020204030204" pitchFamily="34" charset="0"/>
              </a:rPr>
              <a:t>　（</a:t>
            </a:r>
            <a:r>
              <a:rPr lang="en-US" altLang="ja-JP" sz="2800" b="1" dirty="0" smtClean="0">
                <a:latin typeface="Calibri" panose="020F0502020204030204" pitchFamily="34" charset="0"/>
              </a:rPr>
              <a:t>Hyper </a:t>
            </a:r>
            <a:r>
              <a:rPr lang="en-US" altLang="ja-JP" sz="2800" b="1" dirty="0" err="1" smtClean="0">
                <a:latin typeface="Calibri" panose="020F0502020204030204" pitchFamily="34" charset="0"/>
              </a:rPr>
              <a:t>Aroual</a:t>
            </a:r>
            <a:r>
              <a:rPr lang="ja-JP" altLang="en-US" sz="2800" b="1" dirty="0" smtClean="0">
                <a:latin typeface="Calibri" panose="020F0502020204030204" pitchFamily="34" charset="0"/>
              </a:rPr>
              <a:t>）　　　　　　落ち着くためのリラックス</a:t>
            </a:r>
            <a:endParaRPr lang="ja-JP" altLang="en-US" sz="2800" b="1" dirty="0">
              <a:latin typeface="Calibri" panose="020F0502020204030204" pitchFamily="34" charset="0"/>
            </a:endParaRPr>
          </a:p>
        </p:txBody>
      </p:sp>
      <p:pic>
        <p:nvPicPr>
          <p:cNvPr id="4" name="図 3"/>
          <p:cNvPicPr>
            <a:picLocks noChangeAspect="1"/>
          </p:cNvPicPr>
          <p:nvPr/>
        </p:nvPicPr>
        <p:blipFill>
          <a:blip r:embed="rId3"/>
          <a:stretch>
            <a:fillRect/>
          </a:stretch>
        </p:blipFill>
        <p:spPr>
          <a:xfrm>
            <a:off x="4989534" y="1429660"/>
            <a:ext cx="3744416" cy="4890916"/>
          </a:xfrm>
          <a:prstGeom prst="rect">
            <a:avLst/>
          </a:prstGeom>
        </p:spPr>
      </p:pic>
      <p:sp>
        <p:nvSpPr>
          <p:cNvPr id="5" name="右矢印 4"/>
          <p:cNvSpPr/>
          <p:nvPr/>
        </p:nvSpPr>
        <p:spPr>
          <a:xfrm>
            <a:off x="4591008" y="2636912"/>
            <a:ext cx="341032"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テキスト ボックス 5"/>
          <p:cNvSpPr txBox="1"/>
          <p:nvPr/>
        </p:nvSpPr>
        <p:spPr>
          <a:xfrm>
            <a:off x="1284636" y="6263418"/>
            <a:ext cx="6920255" cy="400110"/>
          </a:xfrm>
          <a:prstGeom prst="rect">
            <a:avLst/>
          </a:prstGeom>
          <a:noFill/>
        </p:spPr>
        <p:txBody>
          <a:bodyPr wrap="square" rtlCol="0">
            <a:spAutoFit/>
          </a:bodyPr>
          <a:lstStyle/>
          <a:p>
            <a:r>
              <a:rPr kumimoji="1" lang="ja-JP" altLang="en-US" sz="2000" dirty="0" smtClean="0">
                <a:latin typeface="HGP創英ﾌﾟﾚｾﾞﾝｽEB" panose="02020800000000000000" pitchFamily="18" charset="-128"/>
                <a:ea typeface="HGP創英ﾌﾟﾚｾﾞﾝｽEB" panose="02020800000000000000" pitchFamily="18" charset="-128"/>
              </a:rPr>
              <a:t>トラウマは、</a:t>
            </a:r>
            <a:r>
              <a:rPr kumimoji="1" lang="en-US" altLang="ja-JP" sz="2000" dirty="0" smtClean="0">
                <a:latin typeface="HGP創英ﾌﾟﾚｾﾞﾝｽEB" panose="02020800000000000000" pitchFamily="18" charset="-128"/>
                <a:ea typeface="HGP創英ﾌﾟﾚｾﾞﾝｽEB" panose="02020800000000000000" pitchFamily="18" charset="-128"/>
              </a:rPr>
              <a:t>Freeze</a:t>
            </a:r>
            <a:r>
              <a:rPr kumimoji="1" lang="ja-JP" altLang="en-US" sz="2000" dirty="0" smtClean="0">
                <a:latin typeface="HGP創英ﾌﾟﾚｾﾞﾝｽEB" panose="02020800000000000000" pitchFamily="18" charset="-128"/>
                <a:ea typeface="HGP創英ﾌﾟﾚｾﾞﾝｽEB" panose="02020800000000000000" pitchFamily="18" charset="-128"/>
              </a:rPr>
              <a:t>（固まる）、</a:t>
            </a:r>
            <a:r>
              <a:rPr kumimoji="1" lang="en-US" altLang="ja-JP" sz="2000" dirty="0" smtClean="0">
                <a:latin typeface="HGP創英ﾌﾟﾚｾﾞﾝｽEB" panose="02020800000000000000" pitchFamily="18" charset="-128"/>
                <a:ea typeface="HGP創英ﾌﾟﾚｾﾞﾝｽEB" panose="02020800000000000000" pitchFamily="18" charset="-128"/>
              </a:rPr>
              <a:t>Fight</a:t>
            </a:r>
            <a:r>
              <a:rPr kumimoji="1" lang="ja-JP" altLang="en-US" sz="2000" dirty="0" smtClean="0">
                <a:latin typeface="HGP創英ﾌﾟﾚｾﾞﾝｽEB" panose="02020800000000000000" pitchFamily="18" charset="-128"/>
                <a:ea typeface="HGP創英ﾌﾟﾚｾﾞﾝｽEB" panose="02020800000000000000" pitchFamily="18" charset="-128"/>
              </a:rPr>
              <a:t>（戦う）、</a:t>
            </a:r>
            <a:r>
              <a:rPr kumimoji="1" lang="en-US" altLang="ja-JP" sz="2000" dirty="0" smtClean="0">
                <a:latin typeface="HGP創英ﾌﾟﾚｾﾞﾝｽEB" panose="02020800000000000000" pitchFamily="18" charset="-128"/>
                <a:ea typeface="HGP創英ﾌﾟﾚｾﾞﾝｽEB" panose="02020800000000000000" pitchFamily="18" charset="-128"/>
              </a:rPr>
              <a:t>Flight</a:t>
            </a:r>
            <a:r>
              <a:rPr kumimoji="1" lang="ja-JP" altLang="en-US" sz="2000" dirty="0" smtClean="0">
                <a:latin typeface="HGP創英ﾌﾟﾚｾﾞﾝｽEB" panose="02020800000000000000" pitchFamily="18" charset="-128"/>
                <a:ea typeface="HGP創英ﾌﾟﾚｾﾞﾝｽEB" panose="02020800000000000000" pitchFamily="18" charset="-128"/>
              </a:rPr>
              <a:t>（逃げる）の３</a:t>
            </a:r>
            <a:r>
              <a:rPr kumimoji="1" lang="en-US" altLang="ja-JP" sz="2000" dirty="0" smtClean="0">
                <a:latin typeface="HGP創英ﾌﾟﾚｾﾞﾝｽEB" panose="02020800000000000000" pitchFamily="18" charset="-128"/>
                <a:ea typeface="HGP創英ﾌﾟﾚｾﾞﾝｽEB" panose="02020800000000000000" pitchFamily="18" charset="-128"/>
              </a:rPr>
              <a:t>F</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1118126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6"/>
          <p:cNvSpPr txBox="1">
            <a:spLocks noChangeArrowheads="1"/>
          </p:cNvSpPr>
          <p:nvPr/>
        </p:nvSpPr>
        <p:spPr bwMode="auto">
          <a:xfrm>
            <a:off x="472794" y="4083168"/>
            <a:ext cx="2312988" cy="661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マヒ</a:t>
            </a:r>
            <a:r>
              <a:rPr kumimoji="1"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（本当のことと思えない・思いだせない）</a:t>
            </a:r>
            <a:endParaRPr kumimoji="1"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0661" name="Text Box 11"/>
          <p:cNvSpPr txBox="1">
            <a:spLocks noChangeArrowheads="1"/>
          </p:cNvSpPr>
          <p:nvPr/>
        </p:nvSpPr>
        <p:spPr bwMode="auto">
          <a:xfrm>
            <a:off x="452230" y="5225092"/>
            <a:ext cx="3543705" cy="7848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rPr>
              <a:t>きっかけ（トリガー・リマインダー）</a:t>
            </a:r>
            <a:endParaRPr kumimoji="1" lang="en-US" altLang="ja-JP" sz="1800" b="0" i="0" u="none" strike="noStrike" kern="1200" cap="none" spc="0" normalizeH="0" baseline="0" noProof="0" dirty="0" smtClean="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rPr>
              <a:t>“地震””津波“、ニュース映像、など</a:t>
            </a:r>
            <a:endParaRPr kumimoji="1" lang="en-US" altLang="ja-JP" sz="1800" b="0" i="0" u="none" strike="noStrike" kern="1200" cap="none" spc="0" normalizeH="0" baseline="0" noProof="0" dirty="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endParaRPr>
          </a:p>
        </p:txBody>
      </p:sp>
      <p:sp>
        <p:nvSpPr>
          <p:cNvPr id="35845" name="Text Box 12"/>
          <p:cNvSpPr txBox="1">
            <a:spLocks noChangeArrowheads="1"/>
          </p:cNvSpPr>
          <p:nvPr/>
        </p:nvSpPr>
        <p:spPr bwMode="auto">
          <a:xfrm>
            <a:off x="2393517" y="4836368"/>
            <a:ext cx="316835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トラウマ記憶</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凍りついた記憶</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35847" name="図 17"/>
          <p:cNvPicPr>
            <a:picLocks noChangeAspect="1" noChangeArrowheads="1"/>
          </p:cNvPicPr>
          <p:nvPr/>
        </p:nvPicPr>
        <p:blipFill>
          <a:blip r:embed="rId2" cstate="print">
            <a:extLst>
              <a:ext uri="{28A0092B-C50C-407E-A947-70E740481C1C}">
                <a14:useLocalDpi xmlns:a14="http://schemas.microsoft.com/office/drawing/2010/main" val="0"/>
              </a:ext>
            </a:extLst>
          </a:blip>
          <a:srcRect r="-61"/>
          <a:stretch>
            <a:fillRect/>
          </a:stretch>
        </p:blipFill>
        <p:spPr bwMode="auto">
          <a:xfrm>
            <a:off x="654686" y="1382958"/>
            <a:ext cx="8794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図 22"/>
          <p:cNvPicPr>
            <a:picLocks noChangeAspect="1" noChangeArrowheads="1"/>
          </p:cNvPicPr>
          <p:nvPr/>
        </p:nvPicPr>
        <p:blipFill>
          <a:blip r:embed="rId3" cstate="print">
            <a:extLst>
              <a:ext uri="{28A0092B-C50C-407E-A947-70E740481C1C}">
                <a14:useLocalDpi xmlns:a14="http://schemas.microsoft.com/office/drawing/2010/main" val="0"/>
              </a:ext>
            </a:extLst>
          </a:blip>
          <a:srcRect r="-87"/>
          <a:stretch>
            <a:fillRect/>
          </a:stretch>
        </p:blipFill>
        <p:spPr bwMode="auto">
          <a:xfrm>
            <a:off x="1747540" y="1498088"/>
            <a:ext cx="7286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図 23"/>
          <p:cNvPicPr>
            <a:picLocks noChangeAspect="1" noChangeArrowheads="1"/>
          </p:cNvPicPr>
          <p:nvPr/>
        </p:nvPicPr>
        <p:blipFill>
          <a:blip r:embed="rId4" cstate="print">
            <a:extLst>
              <a:ext uri="{28A0092B-C50C-407E-A947-70E740481C1C}">
                <a14:useLocalDpi xmlns:a14="http://schemas.microsoft.com/office/drawing/2010/main" val="0"/>
              </a:ext>
            </a:extLst>
          </a:blip>
          <a:srcRect r="-35"/>
          <a:stretch>
            <a:fillRect/>
          </a:stretch>
        </p:blipFill>
        <p:spPr bwMode="auto">
          <a:xfrm>
            <a:off x="3657303" y="1490489"/>
            <a:ext cx="7381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図 24"/>
          <p:cNvPicPr>
            <a:picLocks noChangeAspect="1" noChangeArrowheads="1"/>
          </p:cNvPicPr>
          <p:nvPr/>
        </p:nvPicPr>
        <p:blipFill>
          <a:blip r:embed="rId5" cstate="print">
            <a:extLst>
              <a:ext uri="{28A0092B-C50C-407E-A947-70E740481C1C}">
                <a14:useLocalDpi xmlns:a14="http://schemas.microsoft.com/office/drawing/2010/main" val="0"/>
              </a:ext>
            </a:extLst>
          </a:blip>
          <a:srcRect r="-38"/>
          <a:stretch>
            <a:fillRect/>
          </a:stretch>
        </p:blipFill>
        <p:spPr bwMode="auto">
          <a:xfrm>
            <a:off x="2759025" y="1454363"/>
            <a:ext cx="756442" cy="75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正方形/長方形 3"/>
          <p:cNvSpPr>
            <a:spLocks noChangeArrowheads="1"/>
          </p:cNvSpPr>
          <p:nvPr/>
        </p:nvSpPr>
        <p:spPr bwMode="auto">
          <a:xfrm>
            <a:off x="179512" y="74665"/>
            <a:ext cx="3584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トラウマ反応とその対処法</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675" name="正方形/長方形 2"/>
          <p:cNvSpPr>
            <a:spLocks noChangeArrowheads="1"/>
          </p:cNvSpPr>
          <p:nvPr/>
        </p:nvSpPr>
        <p:spPr bwMode="auto">
          <a:xfrm>
            <a:off x="323528" y="483278"/>
            <a:ext cx="8092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トラウマは凍りついた</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記憶</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のアルバム・箱にたとえられます。体験したすぐあとは、記憶の</a:t>
            </a:r>
            <a:r>
              <a:rPr lang="ja-JP" altLang="en-US" sz="1350" dirty="0" smtClean="0">
                <a:solidFill>
                  <a:prstClr val="black"/>
                </a:solidFill>
              </a:rPr>
              <a:t>アルバム・箱が</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凍りついていて、本当のことと思えなかったり、こわかったはずなのに、「だいじょうぶ」と思えたりすることがあります。少し安全になると、トリガー</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（関連するきっかけ</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刺激；リマインダー）</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にふれると、氷が一瞬のうちに溶けて、トラウマの記憶</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のアルバム・箱</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に吸い込まれて、まるで今起きているように苦しく</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なる</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ことがあります</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676" name="左中かっこ 2"/>
          <p:cNvSpPr>
            <a:spLocks/>
          </p:cNvSpPr>
          <p:nvPr/>
        </p:nvSpPr>
        <p:spPr bwMode="auto">
          <a:xfrm rot="10800000">
            <a:off x="2894733" y="3752963"/>
            <a:ext cx="198438" cy="455612"/>
          </a:xfrm>
          <a:prstGeom prst="leftBrace">
            <a:avLst>
              <a:gd name="adj1" fmla="val 834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cxnSp>
        <p:nvCxnSpPr>
          <p:cNvPr id="35861" name="直線矢印コネクタ 5"/>
          <p:cNvCxnSpPr>
            <a:cxnSpLocks noChangeShapeType="1"/>
          </p:cNvCxnSpPr>
          <p:nvPr/>
        </p:nvCxnSpPr>
        <p:spPr bwMode="auto">
          <a:xfrm>
            <a:off x="1709738" y="3941763"/>
            <a:ext cx="0" cy="2635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図 15"/>
          <p:cNvPicPr>
            <a:picLocks noChangeAspect="1"/>
          </p:cNvPicPr>
          <p:nvPr/>
        </p:nvPicPr>
        <p:blipFill>
          <a:blip r:embed="rId6"/>
          <a:stretch>
            <a:fillRect/>
          </a:stretch>
        </p:blipFill>
        <p:spPr>
          <a:xfrm>
            <a:off x="3583493" y="2582470"/>
            <a:ext cx="1634366" cy="1259473"/>
          </a:xfrm>
          <a:prstGeom prst="rect">
            <a:avLst/>
          </a:prstGeom>
        </p:spPr>
      </p:pic>
      <p:pic>
        <p:nvPicPr>
          <p:cNvPr id="6" name="図 5"/>
          <p:cNvPicPr>
            <a:picLocks noChangeAspect="1"/>
          </p:cNvPicPr>
          <p:nvPr/>
        </p:nvPicPr>
        <p:blipFill>
          <a:blip r:embed="rId7"/>
          <a:stretch>
            <a:fillRect/>
          </a:stretch>
        </p:blipFill>
        <p:spPr>
          <a:xfrm>
            <a:off x="3227328" y="3658294"/>
            <a:ext cx="1459006" cy="1038829"/>
          </a:xfrm>
          <a:prstGeom prst="rect">
            <a:avLst/>
          </a:prstGeom>
        </p:spPr>
      </p:pic>
      <p:cxnSp>
        <p:nvCxnSpPr>
          <p:cNvPr id="18" name="直線矢印コネクタ 17"/>
          <p:cNvCxnSpPr/>
          <p:nvPr/>
        </p:nvCxnSpPr>
        <p:spPr>
          <a:xfrm flipV="1">
            <a:off x="1938925" y="4441345"/>
            <a:ext cx="1288403" cy="688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420184" y="2223228"/>
            <a:ext cx="1779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回復している証</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p:cNvSpPr txBox="1"/>
          <p:nvPr/>
        </p:nvSpPr>
        <p:spPr>
          <a:xfrm>
            <a:off x="5924127" y="4636469"/>
            <a:ext cx="2664296"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あんなことがあったのに、なんだか、</a:t>
            </a:r>
            <a:r>
              <a:rPr kumimoji="1" lang="ja-JP"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こわ</a:t>
            </a:r>
            <a:r>
              <a:rPr lang="ja-JP" altLang="en-US" dirty="0" smtClean="0">
                <a:solidFill>
                  <a:prstClr val="black"/>
                </a:solidFill>
                <a:latin typeface="Calibri"/>
                <a:ea typeface="ＭＳ Ｐゴシック" panose="020B0600070205080204" pitchFamily="50" charset="-128"/>
              </a:rPr>
              <a:t>か</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ったとか、ちっとも思えないんだよね！</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上矢印 2"/>
          <p:cNvSpPr/>
          <p:nvPr/>
        </p:nvSpPr>
        <p:spPr>
          <a:xfrm>
            <a:off x="6804248" y="3980769"/>
            <a:ext cx="720080" cy="580228"/>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5580112" y="2092438"/>
            <a:ext cx="3272410" cy="1754326"/>
          </a:xfrm>
          <a:prstGeom prst="rect">
            <a:avLst/>
          </a:prstGeom>
          <a:noFill/>
          <a:ln>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ちょっと安心できるようになる</a:t>
            </a:r>
            <a:endParaRPr kumimoji="1" lang="en-US" altLang="ja-JP" sz="1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と、氷がとけはじめて、色んな感覚や感情を感じるようになる。「思い出してつらい」は、トラウマの記憶や感情を整理しようとする自然な心の活動だよ</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496198" y="6021288"/>
            <a:ext cx="6920255" cy="400110"/>
          </a:xfrm>
          <a:prstGeom prst="rect">
            <a:avLst/>
          </a:prstGeom>
          <a:noFill/>
        </p:spPr>
        <p:txBody>
          <a:bodyPr wrap="square" rtlCol="0">
            <a:spAutoFit/>
          </a:bodyPr>
          <a:lstStyle/>
          <a:p>
            <a:r>
              <a:rPr kumimoji="1" lang="ja-JP" altLang="en-US" sz="2000" dirty="0" smtClean="0">
                <a:latin typeface="HGP創英ﾌﾟﾚｾﾞﾝｽEB" panose="02020800000000000000" pitchFamily="18" charset="-128"/>
                <a:ea typeface="HGP創英ﾌﾟﾚｾﾞﾝｽEB" panose="02020800000000000000" pitchFamily="18" charset="-128"/>
              </a:rPr>
              <a:t>トラウマは、</a:t>
            </a:r>
            <a:r>
              <a:rPr kumimoji="1" lang="en-US" altLang="ja-JP" sz="2000" dirty="0" smtClean="0">
                <a:latin typeface="HGP創英ﾌﾟﾚｾﾞﾝｽEB" panose="02020800000000000000" pitchFamily="18" charset="-128"/>
                <a:ea typeface="HGP創英ﾌﾟﾚｾﾞﾝｽEB" panose="02020800000000000000" pitchFamily="18" charset="-128"/>
              </a:rPr>
              <a:t>Freeze</a:t>
            </a:r>
            <a:r>
              <a:rPr kumimoji="1" lang="ja-JP" altLang="en-US" sz="2000" dirty="0" smtClean="0">
                <a:latin typeface="HGP創英ﾌﾟﾚｾﾞﾝｽEB" panose="02020800000000000000" pitchFamily="18" charset="-128"/>
                <a:ea typeface="HGP創英ﾌﾟﾚｾﾞﾝｽEB" panose="02020800000000000000" pitchFamily="18" charset="-128"/>
              </a:rPr>
              <a:t>（固まる）、</a:t>
            </a:r>
            <a:r>
              <a:rPr kumimoji="1" lang="en-US" altLang="ja-JP" sz="2000" dirty="0" smtClean="0">
                <a:latin typeface="HGP創英ﾌﾟﾚｾﾞﾝｽEB" panose="02020800000000000000" pitchFamily="18" charset="-128"/>
                <a:ea typeface="HGP創英ﾌﾟﾚｾﾞﾝｽEB" panose="02020800000000000000" pitchFamily="18" charset="-128"/>
              </a:rPr>
              <a:t>Fight</a:t>
            </a:r>
            <a:r>
              <a:rPr kumimoji="1" lang="ja-JP" altLang="en-US" sz="2000" dirty="0" smtClean="0">
                <a:latin typeface="HGP創英ﾌﾟﾚｾﾞﾝｽEB" panose="02020800000000000000" pitchFamily="18" charset="-128"/>
                <a:ea typeface="HGP創英ﾌﾟﾚｾﾞﾝｽEB" panose="02020800000000000000" pitchFamily="18" charset="-128"/>
              </a:rPr>
              <a:t>（戦う）、</a:t>
            </a:r>
            <a:r>
              <a:rPr kumimoji="1" lang="en-US" altLang="ja-JP" sz="2000" dirty="0" smtClean="0">
                <a:latin typeface="HGP創英ﾌﾟﾚｾﾞﾝｽEB" panose="02020800000000000000" pitchFamily="18" charset="-128"/>
                <a:ea typeface="HGP創英ﾌﾟﾚｾﾞﾝｽEB" panose="02020800000000000000" pitchFamily="18" charset="-128"/>
              </a:rPr>
              <a:t>Flight</a:t>
            </a:r>
            <a:r>
              <a:rPr kumimoji="1" lang="ja-JP" altLang="en-US" sz="2000" dirty="0" smtClean="0">
                <a:latin typeface="HGP創英ﾌﾟﾚｾﾞﾝｽEB" panose="02020800000000000000" pitchFamily="18" charset="-128"/>
                <a:ea typeface="HGP創英ﾌﾟﾚｾﾞﾝｽEB" panose="02020800000000000000" pitchFamily="18" charset="-128"/>
              </a:rPr>
              <a:t>（逃げる）の３</a:t>
            </a:r>
            <a:r>
              <a:rPr kumimoji="1" lang="en-US" altLang="ja-JP" sz="2000" dirty="0" smtClean="0">
                <a:latin typeface="HGP創英ﾌﾟﾚｾﾞﾝｽEB" panose="02020800000000000000" pitchFamily="18" charset="-128"/>
                <a:ea typeface="HGP創英ﾌﾟﾚｾﾞﾝｽEB" panose="02020800000000000000" pitchFamily="18" charset="-128"/>
              </a:rPr>
              <a:t>F</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
        <p:nvSpPr>
          <p:cNvPr id="22" name="正方形/長方形 2"/>
          <p:cNvSpPr>
            <a:spLocks noChangeArrowheads="1"/>
          </p:cNvSpPr>
          <p:nvPr/>
        </p:nvSpPr>
        <p:spPr bwMode="auto">
          <a:xfrm>
            <a:off x="472794" y="2567857"/>
            <a:ext cx="2312988" cy="1231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再体験反応</a:t>
            </a:r>
            <a:r>
              <a:rPr kumimoji="1" lang="ja-JP"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ちょっとしたきっかけで、思い出したくないのに、思い出して</a:t>
            </a:r>
            <a:r>
              <a:rPr kumimoji="1" lang="ja-JP"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しまう。こわい夢をみる、地震ごっこ・津波ごっこ</a:t>
            </a:r>
            <a:r>
              <a:rPr kumimoji="1" lang="en-US" altLang="ja-JP"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ja-JP" alt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052479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6"/>
          <p:cNvSpPr txBox="1">
            <a:spLocks noChangeArrowheads="1"/>
          </p:cNvSpPr>
          <p:nvPr/>
        </p:nvSpPr>
        <p:spPr bwMode="auto">
          <a:xfrm>
            <a:off x="485138" y="3824134"/>
            <a:ext cx="2312988" cy="661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マヒ</a:t>
            </a:r>
            <a:r>
              <a:rPr kumimoji="1"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（本当のことと思えない・思いだせない）</a:t>
            </a:r>
            <a:endParaRPr kumimoji="1"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0661" name="Text Box 11"/>
          <p:cNvSpPr txBox="1">
            <a:spLocks noChangeArrowheads="1"/>
          </p:cNvSpPr>
          <p:nvPr/>
        </p:nvSpPr>
        <p:spPr bwMode="auto">
          <a:xfrm>
            <a:off x="179511" y="5225092"/>
            <a:ext cx="4320481" cy="8617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rPr>
              <a:t>きっかけ（トリガー・リマインダー）</a:t>
            </a:r>
            <a:endParaRPr kumimoji="1" lang="en-US" altLang="ja-JP" sz="2000" b="0" i="0" u="none" strike="noStrike" kern="1200" cap="none" spc="0" normalizeH="0" baseline="0" noProof="0" dirty="0" smtClean="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rPr>
              <a:t>“地震””津波“、ニュース映像、など</a:t>
            </a:r>
            <a:endParaRPr kumimoji="1" lang="en-US" altLang="ja-JP" sz="2000" b="0" i="0" u="none" strike="noStrike" kern="1200" cap="none" spc="0" normalizeH="0" baseline="0" noProof="0" dirty="0">
              <a:ln>
                <a:noFill/>
              </a:ln>
              <a:solidFill>
                <a:srgbClr val="FF0000"/>
              </a:solidFill>
              <a:effectLst/>
              <a:uLnTx/>
              <a:uFillTx/>
              <a:latin typeface="HGP創英ﾌﾟﾚｾﾞﾝｽEB" panose="02020800000000000000" pitchFamily="18" charset="-128"/>
              <a:ea typeface="HGP創英ﾌﾟﾚｾﾞﾝｽEB" panose="02020800000000000000" pitchFamily="18" charset="-128"/>
            </a:endParaRPr>
          </a:p>
        </p:txBody>
      </p:sp>
      <p:pic>
        <p:nvPicPr>
          <p:cNvPr id="35847" name="図 17"/>
          <p:cNvPicPr>
            <a:picLocks noChangeAspect="1" noChangeArrowheads="1"/>
          </p:cNvPicPr>
          <p:nvPr/>
        </p:nvPicPr>
        <p:blipFill>
          <a:blip r:embed="rId2" cstate="print">
            <a:extLst>
              <a:ext uri="{28A0092B-C50C-407E-A947-70E740481C1C}">
                <a14:useLocalDpi xmlns:a14="http://schemas.microsoft.com/office/drawing/2010/main" val="0"/>
              </a:ext>
            </a:extLst>
          </a:blip>
          <a:srcRect r="-61"/>
          <a:stretch>
            <a:fillRect/>
          </a:stretch>
        </p:blipFill>
        <p:spPr bwMode="auto">
          <a:xfrm>
            <a:off x="800986" y="1277396"/>
            <a:ext cx="8794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図 22"/>
          <p:cNvPicPr>
            <a:picLocks noChangeAspect="1" noChangeArrowheads="1"/>
          </p:cNvPicPr>
          <p:nvPr/>
        </p:nvPicPr>
        <p:blipFill>
          <a:blip r:embed="rId3" cstate="print">
            <a:extLst>
              <a:ext uri="{28A0092B-C50C-407E-A947-70E740481C1C}">
                <a14:useLocalDpi xmlns:a14="http://schemas.microsoft.com/office/drawing/2010/main" val="0"/>
              </a:ext>
            </a:extLst>
          </a:blip>
          <a:srcRect r="-87"/>
          <a:stretch>
            <a:fillRect/>
          </a:stretch>
        </p:blipFill>
        <p:spPr bwMode="auto">
          <a:xfrm>
            <a:off x="1709738" y="1313297"/>
            <a:ext cx="7286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図 23"/>
          <p:cNvPicPr>
            <a:picLocks noChangeAspect="1" noChangeArrowheads="1"/>
          </p:cNvPicPr>
          <p:nvPr/>
        </p:nvPicPr>
        <p:blipFill>
          <a:blip r:embed="rId4" cstate="print">
            <a:extLst>
              <a:ext uri="{28A0092B-C50C-407E-A947-70E740481C1C}">
                <a14:useLocalDpi xmlns:a14="http://schemas.microsoft.com/office/drawing/2010/main" val="0"/>
              </a:ext>
            </a:extLst>
          </a:blip>
          <a:srcRect r="-35"/>
          <a:stretch>
            <a:fillRect/>
          </a:stretch>
        </p:blipFill>
        <p:spPr bwMode="auto">
          <a:xfrm>
            <a:off x="3608599" y="1288233"/>
            <a:ext cx="7381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図 24"/>
          <p:cNvPicPr>
            <a:picLocks noChangeAspect="1" noChangeArrowheads="1"/>
          </p:cNvPicPr>
          <p:nvPr/>
        </p:nvPicPr>
        <p:blipFill>
          <a:blip r:embed="rId5" cstate="print">
            <a:extLst>
              <a:ext uri="{28A0092B-C50C-407E-A947-70E740481C1C}">
                <a14:useLocalDpi xmlns:a14="http://schemas.microsoft.com/office/drawing/2010/main" val="0"/>
              </a:ext>
            </a:extLst>
          </a:blip>
          <a:srcRect r="-38"/>
          <a:stretch>
            <a:fillRect/>
          </a:stretch>
        </p:blipFill>
        <p:spPr bwMode="auto">
          <a:xfrm>
            <a:off x="2697421" y="1278308"/>
            <a:ext cx="756442" cy="75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3" name="正方形/長方形 2"/>
          <p:cNvSpPr>
            <a:spLocks noChangeArrowheads="1"/>
          </p:cNvSpPr>
          <p:nvPr/>
        </p:nvSpPr>
        <p:spPr bwMode="auto">
          <a:xfrm>
            <a:off x="472794" y="2567857"/>
            <a:ext cx="2312988" cy="1231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再体験反応</a:t>
            </a:r>
            <a:r>
              <a:rPr kumimoji="1" lang="ja-JP"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ちょっとしたきっかけで、思い出したくないのに、思い出して</a:t>
            </a:r>
            <a:r>
              <a:rPr kumimoji="1" lang="ja-JP"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しまう。こわい夢をみる、地震ごっこ・津波ごっこ</a:t>
            </a:r>
            <a:r>
              <a:rPr kumimoji="1" lang="en-US" altLang="ja-JP"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857" name="正方形/長方形 3"/>
          <p:cNvSpPr>
            <a:spLocks noChangeArrowheads="1"/>
          </p:cNvSpPr>
          <p:nvPr/>
        </p:nvSpPr>
        <p:spPr bwMode="auto">
          <a:xfrm>
            <a:off x="179512" y="74665"/>
            <a:ext cx="3584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トラウマ反応とその対処法</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675" name="正方形/長方形 2"/>
          <p:cNvSpPr>
            <a:spLocks noChangeArrowheads="1"/>
          </p:cNvSpPr>
          <p:nvPr/>
        </p:nvSpPr>
        <p:spPr bwMode="auto">
          <a:xfrm>
            <a:off x="323528" y="483278"/>
            <a:ext cx="80929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凍りついた記憶</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のアルバム・箱は</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、トリガー（関連するきっかけ</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刺激；リマインダー）</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にふれると、氷が一瞬のうちに溶けて、トラウマの記憶</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のアルバム・箱</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に吸い込まれて、まるで今起きているように苦しく</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なる</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ことがあります</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676" name="左中かっこ 2"/>
          <p:cNvSpPr>
            <a:spLocks/>
          </p:cNvSpPr>
          <p:nvPr/>
        </p:nvSpPr>
        <p:spPr bwMode="auto">
          <a:xfrm rot="10800000">
            <a:off x="2894733" y="3032283"/>
            <a:ext cx="247214" cy="1176292"/>
          </a:xfrm>
          <a:prstGeom prst="leftBrace">
            <a:avLst>
              <a:gd name="adj1" fmla="val 834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cxnSp>
        <p:nvCxnSpPr>
          <p:cNvPr id="35861" name="直線矢印コネクタ 5"/>
          <p:cNvCxnSpPr>
            <a:cxnSpLocks noChangeShapeType="1"/>
          </p:cNvCxnSpPr>
          <p:nvPr/>
        </p:nvCxnSpPr>
        <p:spPr bwMode="auto">
          <a:xfrm>
            <a:off x="1709738" y="3453854"/>
            <a:ext cx="0" cy="2635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62"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186CCBE-6FB8-4D27-A6CE-E265FC254C8F}" type="slidenum">
              <a:rPr kumimoji="1" lang="ja-JP" altLang="en-US" sz="24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1" lang="ja-JP" altLang="en-US" sz="2400" b="0" i="0" u="none" strike="noStrike" kern="1200" cap="none" spc="0" normalizeH="0" baseline="0" noProof="0" dirty="0" smtClean="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pic>
        <p:nvPicPr>
          <p:cNvPr id="16" name="図 15"/>
          <p:cNvPicPr>
            <a:picLocks noChangeAspect="1"/>
          </p:cNvPicPr>
          <p:nvPr/>
        </p:nvPicPr>
        <p:blipFill>
          <a:blip r:embed="rId6"/>
          <a:stretch>
            <a:fillRect/>
          </a:stretch>
        </p:blipFill>
        <p:spPr>
          <a:xfrm>
            <a:off x="3583493" y="2582470"/>
            <a:ext cx="1634366" cy="1259473"/>
          </a:xfrm>
          <a:prstGeom prst="rect">
            <a:avLst/>
          </a:prstGeom>
        </p:spPr>
      </p:pic>
      <p:pic>
        <p:nvPicPr>
          <p:cNvPr id="6" name="図 5"/>
          <p:cNvPicPr>
            <a:picLocks noChangeAspect="1"/>
          </p:cNvPicPr>
          <p:nvPr/>
        </p:nvPicPr>
        <p:blipFill>
          <a:blip r:embed="rId7"/>
          <a:stretch>
            <a:fillRect/>
          </a:stretch>
        </p:blipFill>
        <p:spPr>
          <a:xfrm>
            <a:off x="3227328" y="3658294"/>
            <a:ext cx="1459006" cy="1038829"/>
          </a:xfrm>
          <a:prstGeom prst="rect">
            <a:avLst/>
          </a:prstGeom>
        </p:spPr>
      </p:pic>
      <p:cxnSp>
        <p:nvCxnSpPr>
          <p:cNvPr id="18" name="直線矢印コネクタ 17"/>
          <p:cNvCxnSpPr/>
          <p:nvPr/>
        </p:nvCxnSpPr>
        <p:spPr>
          <a:xfrm flipV="1">
            <a:off x="1938925" y="4441345"/>
            <a:ext cx="1288403" cy="688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441345" y="2189117"/>
            <a:ext cx="1779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回復している証</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p:cNvSpPr txBox="1"/>
          <p:nvPr/>
        </p:nvSpPr>
        <p:spPr>
          <a:xfrm>
            <a:off x="5369531" y="2320860"/>
            <a:ext cx="1730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“ねずみ”</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p:cNvSpPr txBox="1"/>
          <p:nvPr/>
        </p:nvSpPr>
        <p:spPr>
          <a:xfrm>
            <a:off x="4686334" y="1045255"/>
            <a:ext cx="4201814" cy="1200329"/>
          </a:xfrm>
          <a:prstGeom prst="rect">
            <a:avLst/>
          </a:prstGeom>
          <a:noFill/>
        </p:spPr>
        <p:txBody>
          <a:bodyPr wrap="square" rtlCol="0">
            <a:spAutoFit/>
          </a:bodyPr>
          <a:lstStyle/>
          <a:p>
            <a:r>
              <a:rPr kumimoji="1" lang="en-US" altLang="ja-JP" dirty="0" smtClean="0"/>
              <a:t>【</a:t>
            </a:r>
            <a:r>
              <a:rPr kumimoji="1" lang="ja-JP" altLang="en-US" dirty="0" smtClean="0"/>
              <a:t>もし、弟や妹がいて、「“地震”という言葉聞きたくない」ようだと、ドラえもんの話をしてあげるといいよ。</a:t>
            </a:r>
            <a:r>
              <a:rPr kumimoji="1" lang="en-US" altLang="ja-JP" dirty="0" smtClean="0"/>
              <a:t>】</a:t>
            </a:r>
          </a:p>
          <a:p>
            <a:r>
              <a:rPr lang="en-US" altLang="ja-JP" dirty="0" smtClean="0"/>
              <a:t>【</a:t>
            </a:r>
            <a:r>
              <a:rPr lang="ja-JP" altLang="en-US" dirty="0" smtClean="0"/>
              <a:t>ドラえもん劇場、</a:t>
            </a:r>
            <a:r>
              <a:rPr lang="ja-JP" altLang="en-US" dirty="0" err="1" smtClean="0"/>
              <a:t>はじまりはじまり</a:t>
            </a:r>
            <a:r>
              <a:rPr lang="en-US" altLang="ja-JP" dirty="0" smtClean="0"/>
              <a:t>】</a:t>
            </a:r>
            <a:endParaRPr kumimoji="1" lang="ja-JP" altLang="en-US" dirty="0"/>
          </a:p>
        </p:txBody>
      </p:sp>
      <p:sp>
        <p:nvSpPr>
          <p:cNvPr id="36" name="テキスト ボックス 35"/>
          <p:cNvSpPr txBox="1"/>
          <p:nvPr/>
        </p:nvSpPr>
        <p:spPr>
          <a:xfrm>
            <a:off x="5007064" y="3572713"/>
            <a:ext cx="405999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“ねずみ”という言葉はドラえもんの耳をかじらないよ</a:t>
            </a:r>
            <a:endParaRPr kumimoji="1" lang="en-US" altLang="ja-JP"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“ねずみ”という言葉を落ちついて使えるよ、「ねずみ」対策を考えることができるよ！</a:t>
            </a:r>
            <a:endParaRPr kumimoji="1" lang="en-US" altLang="ja-JP"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“地震”のメカニズムや耐震性の建物を理科で学び、防災減災の智慧を学べるよ。</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845" name="Text Box 12"/>
          <p:cNvSpPr txBox="1">
            <a:spLocks noChangeArrowheads="1"/>
          </p:cNvSpPr>
          <p:nvPr/>
        </p:nvSpPr>
        <p:spPr bwMode="auto">
          <a:xfrm>
            <a:off x="1940282" y="4657590"/>
            <a:ext cx="3168352" cy="368300"/>
          </a:xfrm>
          <a:prstGeom prst="rect">
            <a:avLst/>
          </a:prstGeom>
          <a:solidFill>
            <a:schemeClr val="bg1"/>
          </a:solidFill>
          <a:ln>
            <a:noFill/>
          </a:ln>
          <a:effectLs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トラウマ記憶</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凍りついた記憶</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7" name="図 6"/>
          <p:cNvPicPr>
            <a:picLocks noChangeAspect="1"/>
          </p:cNvPicPr>
          <p:nvPr/>
        </p:nvPicPr>
        <p:blipFill>
          <a:blip r:embed="rId8"/>
          <a:stretch>
            <a:fillRect/>
          </a:stretch>
        </p:blipFill>
        <p:spPr>
          <a:xfrm>
            <a:off x="3563334" y="2632681"/>
            <a:ext cx="1557919" cy="1190118"/>
          </a:xfrm>
          <a:prstGeom prst="rect">
            <a:avLst/>
          </a:prstGeom>
        </p:spPr>
      </p:pic>
      <p:sp>
        <p:nvSpPr>
          <p:cNvPr id="4" name="テキスト ボックス 3"/>
          <p:cNvSpPr txBox="1"/>
          <p:nvPr/>
        </p:nvSpPr>
        <p:spPr>
          <a:xfrm>
            <a:off x="7140748" y="2318238"/>
            <a:ext cx="1546052" cy="923330"/>
          </a:xfrm>
          <a:prstGeom prst="rect">
            <a:avLst/>
          </a:prstGeom>
          <a:noFill/>
        </p:spPr>
        <p:txBody>
          <a:bodyPr wrap="square" rtlCol="0">
            <a:spAutoFit/>
          </a:bodyPr>
          <a:lstStyle/>
          <a:p>
            <a:r>
              <a:rPr lang="ja-JP" altLang="en-US" dirty="0" smtClean="0">
                <a:solidFill>
                  <a:srgbClr val="FF0000"/>
                </a:solidFill>
              </a:rPr>
              <a:t>恐怖で大暴れする「ドラえもん」の絵</a:t>
            </a:r>
            <a:endParaRPr lang="en-US" dirty="0">
              <a:solidFill>
                <a:srgbClr val="FF0000"/>
              </a:solidFill>
            </a:endParaRPr>
          </a:p>
        </p:txBody>
      </p:sp>
      <p:sp>
        <p:nvSpPr>
          <p:cNvPr id="26" name="テキスト ボックス 25"/>
          <p:cNvSpPr txBox="1"/>
          <p:nvPr/>
        </p:nvSpPr>
        <p:spPr>
          <a:xfrm>
            <a:off x="4010869" y="5493478"/>
            <a:ext cx="1097765" cy="923330"/>
          </a:xfrm>
          <a:prstGeom prst="rect">
            <a:avLst/>
          </a:prstGeom>
          <a:solidFill>
            <a:schemeClr val="bg1"/>
          </a:solidFill>
        </p:spPr>
        <p:txBody>
          <a:bodyPr wrap="square" rtlCol="0">
            <a:spAutoFit/>
          </a:bodyPr>
          <a:lstStyle/>
          <a:p>
            <a:r>
              <a:rPr lang="ja-JP" altLang="en-US" dirty="0" smtClean="0">
                <a:solidFill>
                  <a:srgbClr val="FF0000"/>
                </a:solidFill>
              </a:rPr>
              <a:t>元気な「ドラえもん」の絵</a:t>
            </a:r>
            <a:endParaRPr lang="en-US" dirty="0">
              <a:solidFill>
                <a:srgbClr val="FF0000"/>
              </a:solidFill>
            </a:endParaRPr>
          </a:p>
        </p:txBody>
      </p:sp>
      <p:sp>
        <p:nvSpPr>
          <p:cNvPr id="5" name="テキスト ボックス 4"/>
          <p:cNvSpPr txBox="1"/>
          <p:nvPr/>
        </p:nvSpPr>
        <p:spPr>
          <a:xfrm>
            <a:off x="539552" y="6416808"/>
            <a:ext cx="2246230" cy="307777"/>
          </a:xfrm>
          <a:prstGeom prst="rect">
            <a:avLst/>
          </a:prstGeom>
          <a:noFill/>
        </p:spPr>
        <p:txBody>
          <a:bodyPr wrap="square" rtlCol="0">
            <a:spAutoFit/>
          </a:bodyPr>
          <a:lstStyle/>
          <a:p>
            <a:r>
              <a:rPr lang="ja-JP" altLang="en-US" sz="1400" dirty="0" smtClean="0"/>
              <a:t>イラスト；小川香織</a:t>
            </a:r>
            <a:endParaRPr lang="en-US" sz="1400" dirty="0"/>
          </a:p>
        </p:txBody>
      </p:sp>
    </p:spTree>
    <p:extLst>
      <p:ext uri="{BB962C8B-B14F-4D97-AF65-F5344CB8AC3E}">
        <p14:creationId xmlns:p14="http://schemas.microsoft.com/office/powerpoint/2010/main" val="1596953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529101" y="169476"/>
            <a:ext cx="8856984" cy="1107996"/>
          </a:xfrm>
          <a:prstGeom prst="rect">
            <a:avLst/>
          </a:prstGeom>
          <a:noFill/>
        </p:spPr>
        <p:txBody>
          <a:bodyPr wrap="square" rtlCol="0">
            <a:spAutoFit/>
          </a:bodyPr>
          <a:lstStyle/>
          <a:p>
            <a:r>
              <a:rPr lang="en-US" altLang="ja-JP" sz="2400" dirty="0" smtClean="0">
                <a:latin typeface="HGP創英ﾌﾟﾚｾﾞﾝｽEB" panose="02020800000000000000" pitchFamily="18" charset="-128"/>
                <a:ea typeface="HGP創英ﾌﾟﾚｾﾞﾝｽEB" panose="02020800000000000000" pitchFamily="18" charset="-128"/>
              </a:rPr>
              <a:t>Trauma</a:t>
            </a:r>
            <a:r>
              <a:rPr lang="ja-JP" altLang="en-US" sz="2400" dirty="0" smtClean="0">
                <a:latin typeface="HGP創英ﾌﾟﾚｾﾞﾝｽEB" panose="02020800000000000000" pitchFamily="18" charset="-128"/>
                <a:ea typeface="HGP創英ﾌﾟﾚｾﾞﾝｽEB" panose="02020800000000000000" pitchFamily="18" charset="-128"/>
              </a:rPr>
              <a:t>２．再体験反応（</a:t>
            </a:r>
            <a:r>
              <a:rPr lang="en-US" altLang="ja-JP" sz="2400" dirty="0" smtClean="0">
                <a:latin typeface="HGP創英ﾌﾟﾚｾﾞﾝｽEB" panose="02020800000000000000" pitchFamily="18" charset="-128"/>
                <a:ea typeface="HGP創英ﾌﾟﾚｾﾞﾝｽEB" panose="02020800000000000000" pitchFamily="18" charset="-128"/>
              </a:rPr>
              <a:t>Re-experience)</a:t>
            </a:r>
            <a:r>
              <a:rPr lang="ja-JP" altLang="en-US" sz="2400" dirty="0" smtClean="0">
                <a:latin typeface="HGP創英ﾌﾟﾚｾﾞﾝｽEB" panose="02020800000000000000" pitchFamily="18" charset="-128"/>
                <a:ea typeface="HGP創英ﾌﾟﾚｾﾞﾝｽEB" panose="02020800000000000000" pitchFamily="18" charset="-128"/>
              </a:rPr>
              <a:t> </a:t>
            </a:r>
            <a:r>
              <a:rPr lang="ja-JP" altLang="en-US" sz="2000" dirty="0" smtClean="0"/>
              <a:t>☚　</a:t>
            </a:r>
            <a:r>
              <a:rPr lang="ja-JP" altLang="en-US" sz="2400" dirty="0" smtClean="0"/>
              <a:t>安全ならドキドキは</a:t>
            </a:r>
            <a:endParaRPr lang="en-US" altLang="ja-JP" sz="2400" dirty="0" smtClean="0"/>
          </a:p>
          <a:p>
            <a:r>
              <a:rPr lang="ja-JP" altLang="en-US" sz="2000" dirty="0"/>
              <a:t>　</a:t>
            </a:r>
            <a:r>
              <a:rPr lang="ja-JP" altLang="en-US" sz="2000" dirty="0" smtClean="0"/>
              <a:t>　　　　　　　　　　　　　　　　　　　　　　　　　　　　</a:t>
            </a:r>
            <a:r>
              <a:rPr lang="ja-JP" altLang="en-US" sz="2400" dirty="0" smtClean="0"/>
              <a:t>小さくなるよ、今を感じよう！</a:t>
            </a:r>
            <a:endParaRPr lang="en-US" altLang="ja-JP" sz="2400" dirty="0" smtClean="0"/>
          </a:p>
          <a:p>
            <a:endParaRPr lang="en-US" dirty="0"/>
          </a:p>
        </p:txBody>
      </p:sp>
      <p:pic>
        <p:nvPicPr>
          <p:cNvPr id="3" name="図 2"/>
          <p:cNvPicPr>
            <a:picLocks noChangeAspect="1"/>
          </p:cNvPicPr>
          <p:nvPr/>
        </p:nvPicPr>
        <p:blipFill>
          <a:blip r:embed="rId2"/>
          <a:stretch>
            <a:fillRect/>
          </a:stretch>
        </p:blipFill>
        <p:spPr>
          <a:xfrm>
            <a:off x="1043607" y="1283139"/>
            <a:ext cx="7827973" cy="5170197"/>
          </a:xfrm>
          <a:prstGeom prst="rect">
            <a:avLst/>
          </a:prstGeom>
        </p:spPr>
      </p:pic>
      <p:sp>
        <p:nvSpPr>
          <p:cNvPr id="4" name="テキスト ボックス 3"/>
          <p:cNvSpPr txBox="1"/>
          <p:nvPr/>
        </p:nvSpPr>
        <p:spPr>
          <a:xfrm>
            <a:off x="1032456" y="692696"/>
            <a:ext cx="3251512" cy="646331"/>
          </a:xfrm>
          <a:prstGeom prst="rect">
            <a:avLst/>
          </a:prstGeom>
          <a:noFill/>
        </p:spPr>
        <p:txBody>
          <a:bodyPr wrap="square" rtlCol="0">
            <a:spAutoFit/>
          </a:bodyPr>
          <a:lstStyle/>
          <a:p>
            <a:r>
              <a:rPr lang="ja-JP" altLang="en-US" dirty="0" smtClean="0"/>
              <a:t>思い出して眠れない、</a:t>
            </a:r>
            <a:endParaRPr lang="en-US" altLang="ja-JP" dirty="0" smtClean="0"/>
          </a:p>
          <a:p>
            <a:r>
              <a:rPr lang="ja-JP" altLang="en-US" dirty="0" smtClean="0"/>
              <a:t>思い出して勉強に集中できない</a:t>
            </a:r>
            <a:endParaRPr lang="en-US" dirty="0"/>
          </a:p>
        </p:txBody>
      </p:sp>
    </p:spTree>
    <p:extLst>
      <p:ext uri="{BB962C8B-B14F-4D97-AF65-F5344CB8AC3E}">
        <p14:creationId xmlns:p14="http://schemas.microsoft.com/office/powerpoint/2010/main" val="3723522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6"/>
          <p:cNvSpPr txBox="1">
            <a:spLocks noChangeArrowheads="1"/>
          </p:cNvSpPr>
          <p:nvPr/>
        </p:nvSpPr>
        <p:spPr bwMode="auto">
          <a:xfrm>
            <a:off x="472794" y="4083168"/>
            <a:ext cx="2312988" cy="661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マヒ</a:t>
            </a:r>
            <a:r>
              <a:rPr kumimoji="1"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（本当のことと思えない・思いだせない）</a:t>
            </a:r>
            <a:endParaRPr kumimoji="1"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0661" name="Text Box 11"/>
          <p:cNvSpPr txBox="1">
            <a:spLocks noChangeArrowheads="1"/>
          </p:cNvSpPr>
          <p:nvPr/>
        </p:nvSpPr>
        <p:spPr bwMode="auto">
          <a:xfrm>
            <a:off x="179512" y="5225092"/>
            <a:ext cx="2973388" cy="6117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きっかけ（トリガー・リマインダー）</a:t>
            </a:r>
            <a:endParaRPr kumimoji="1" lang="en-US" altLang="ja-JP"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“地震””津波“、ニュース映像、など</a:t>
            </a:r>
            <a:endPar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845" name="Text Box 12"/>
          <p:cNvSpPr txBox="1">
            <a:spLocks noChangeArrowheads="1"/>
          </p:cNvSpPr>
          <p:nvPr/>
        </p:nvSpPr>
        <p:spPr bwMode="auto">
          <a:xfrm>
            <a:off x="2393517" y="4836368"/>
            <a:ext cx="316835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トラウマ記憶</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凍りついた記憶</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35847" name="図 17"/>
          <p:cNvPicPr>
            <a:picLocks noChangeAspect="1" noChangeArrowheads="1"/>
          </p:cNvPicPr>
          <p:nvPr/>
        </p:nvPicPr>
        <p:blipFill>
          <a:blip r:embed="rId2" cstate="print">
            <a:extLst>
              <a:ext uri="{28A0092B-C50C-407E-A947-70E740481C1C}">
                <a14:useLocalDpi xmlns:a14="http://schemas.microsoft.com/office/drawing/2010/main" val="0"/>
              </a:ext>
            </a:extLst>
          </a:blip>
          <a:srcRect r="-61"/>
          <a:stretch>
            <a:fillRect/>
          </a:stretch>
        </p:blipFill>
        <p:spPr bwMode="auto">
          <a:xfrm>
            <a:off x="800986" y="1277396"/>
            <a:ext cx="8794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図 18"/>
          <p:cNvPicPr>
            <a:picLocks noChangeAspect="1" noChangeArrowheads="1"/>
          </p:cNvPicPr>
          <p:nvPr/>
        </p:nvPicPr>
        <p:blipFill>
          <a:blip r:embed="rId3" cstate="print">
            <a:extLst>
              <a:ext uri="{28A0092B-C50C-407E-A947-70E740481C1C}">
                <a14:useLocalDpi xmlns:a14="http://schemas.microsoft.com/office/drawing/2010/main" val="0"/>
              </a:ext>
            </a:extLst>
          </a:blip>
          <a:srcRect r="-58"/>
          <a:stretch>
            <a:fillRect/>
          </a:stretch>
        </p:blipFill>
        <p:spPr bwMode="auto">
          <a:xfrm>
            <a:off x="4427984" y="6014558"/>
            <a:ext cx="541329" cy="52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図 20"/>
          <p:cNvPicPr>
            <a:picLocks noChangeAspect="1" noChangeArrowheads="1"/>
          </p:cNvPicPr>
          <p:nvPr/>
        </p:nvPicPr>
        <p:blipFill>
          <a:blip r:embed="rId4" cstate="print">
            <a:extLst>
              <a:ext uri="{28A0092B-C50C-407E-A947-70E740481C1C}">
                <a14:useLocalDpi xmlns:a14="http://schemas.microsoft.com/office/drawing/2010/main" val="0"/>
              </a:ext>
            </a:extLst>
          </a:blip>
          <a:srcRect r="-29"/>
          <a:stretch>
            <a:fillRect/>
          </a:stretch>
        </p:blipFill>
        <p:spPr bwMode="auto">
          <a:xfrm>
            <a:off x="5737981" y="5191004"/>
            <a:ext cx="607319" cy="57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 Box 11"/>
          <p:cNvSpPr txBox="1">
            <a:spLocks noChangeArrowheads="1"/>
          </p:cNvSpPr>
          <p:nvPr/>
        </p:nvSpPr>
        <p:spPr bwMode="auto">
          <a:xfrm>
            <a:off x="5125360" y="5877474"/>
            <a:ext cx="3057525" cy="6924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1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過</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覚醒</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びっく・</a:t>
            </a:r>
            <a:r>
              <a:rPr kumimoji="1" lang="ja-JP"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イライラする・なかなかねむれない</a:t>
            </a:r>
            <a:r>
              <a:rPr kumimoji="1" lang="ja-JP"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en-US" altLang="ja-JP" sz="15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35852" name="図 22"/>
          <p:cNvPicPr>
            <a:picLocks noChangeAspect="1" noChangeArrowheads="1"/>
          </p:cNvPicPr>
          <p:nvPr/>
        </p:nvPicPr>
        <p:blipFill>
          <a:blip r:embed="rId5" cstate="print">
            <a:extLst>
              <a:ext uri="{28A0092B-C50C-407E-A947-70E740481C1C}">
                <a14:useLocalDpi xmlns:a14="http://schemas.microsoft.com/office/drawing/2010/main" val="0"/>
              </a:ext>
            </a:extLst>
          </a:blip>
          <a:srcRect r="-87"/>
          <a:stretch>
            <a:fillRect/>
          </a:stretch>
        </p:blipFill>
        <p:spPr bwMode="auto">
          <a:xfrm>
            <a:off x="1709738" y="1313297"/>
            <a:ext cx="7286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図 23"/>
          <p:cNvPicPr>
            <a:picLocks noChangeAspect="1" noChangeArrowheads="1"/>
          </p:cNvPicPr>
          <p:nvPr/>
        </p:nvPicPr>
        <p:blipFill>
          <a:blip r:embed="rId6" cstate="print">
            <a:extLst>
              <a:ext uri="{28A0092B-C50C-407E-A947-70E740481C1C}">
                <a14:useLocalDpi xmlns:a14="http://schemas.microsoft.com/office/drawing/2010/main" val="0"/>
              </a:ext>
            </a:extLst>
          </a:blip>
          <a:srcRect r="-35"/>
          <a:stretch>
            <a:fillRect/>
          </a:stretch>
        </p:blipFill>
        <p:spPr bwMode="auto">
          <a:xfrm>
            <a:off x="3608599" y="1288233"/>
            <a:ext cx="7381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図 24"/>
          <p:cNvPicPr>
            <a:picLocks noChangeAspect="1" noChangeArrowheads="1"/>
          </p:cNvPicPr>
          <p:nvPr/>
        </p:nvPicPr>
        <p:blipFill>
          <a:blip r:embed="rId7" cstate="print">
            <a:extLst>
              <a:ext uri="{28A0092B-C50C-407E-A947-70E740481C1C}">
                <a14:useLocalDpi xmlns:a14="http://schemas.microsoft.com/office/drawing/2010/main" val="0"/>
              </a:ext>
            </a:extLst>
          </a:blip>
          <a:srcRect r="-38"/>
          <a:stretch>
            <a:fillRect/>
          </a:stretch>
        </p:blipFill>
        <p:spPr bwMode="auto">
          <a:xfrm>
            <a:off x="2697421" y="1278308"/>
            <a:ext cx="756442" cy="75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3" name="正方形/長方形 2"/>
          <p:cNvSpPr>
            <a:spLocks noChangeArrowheads="1"/>
          </p:cNvSpPr>
          <p:nvPr/>
        </p:nvSpPr>
        <p:spPr bwMode="auto">
          <a:xfrm>
            <a:off x="467790" y="2896306"/>
            <a:ext cx="2312988"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思い出してつらい</a:t>
            </a:r>
            <a:r>
              <a:rPr kumimoji="1" lang="ja-JP"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ちょっとしたきっかけで、思い出したくないのに、思い出して</a:t>
            </a:r>
            <a:r>
              <a:rPr kumimoji="1" lang="ja-JP"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しまう）</a:t>
            </a:r>
            <a:r>
              <a:rPr kumimoji="1" lang="en-US" altLang="ja-JP"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857" name="正方形/長方形 3"/>
          <p:cNvSpPr>
            <a:spLocks noChangeArrowheads="1"/>
          </p:cNvSpPr>
          <p:nvPr/>
        </p:nvSpPr>
        <p:spPr bwMode="auto">
          <a:xfrm>
            <a:off x="179512" y="74665"/>
            <a:ext cx="3584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トラウマ反応とその対処法</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675" name="正方形/長方形 2"/>
          <p:cNvSpPr>
            <a:spLocks noChangeArrowheads="1"/>
          </p:cNvSpPr>
          <p:nvPr/>
        </p:nvSpPr>
        <p:spPr bwMode="auto">
          <a:xfrm>
            <a:off x="323528" y="483278"/>
            <a:ext cx="80929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凍りついた記憶</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のアルバム・箱は</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、トリガー（関連するきっかけ</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刺激；リマインダー）</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にふれると、氷が一瞬のうちに溶けて、トラウマの記憶</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のアルバム・箱</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に吸い込まれて、まるで今起きているように苦しく</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なる</a:t>
            </a:r>
            <a:r>
              <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ことがあります</a:t>
            </a:r>
            <a:r>
              <a:rPr kumimoji="1" lang="ja-JP" altLang="en-US" sz="135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676" name="左中かっこ 2"/>
          <p:cNvSpPr>
            <a:spLocks/>
          </p:cNvSpPr>
          <p:nvPr/>
        </p:nvSpPr>
        <p:spPr bwMode="auto">
          <a:xfrm rot="10800000">
            <a:off x="2894733" y="3752963"/>
            <a:ext cx="198438" cy="455612"/>
          </a:xfrm>
          <a:prstGeom prst="leftBrace">
            <a:avLst>
              <a:gd name="adj1" fmla="val 834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cxnSp>
        <p:nvCxnSpPr>
          <p:cNvPr id="35861" name="直線矢印コネクタ 5"/>
          <p:cNvCxnSpPr>
            <a:cxnSpLocks noChangeShapeType="1"/>
          </p:cNvCxnSpPr>
          <p:nvPr/>
        </p:nvCxnSpPr>
        <p:spPr bwMode="auto">
          <a:xfrm>
            <a:off x="1709738" y="3941763"/>
            <a:ext cx="0" cy="2635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62"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186CCBE-6FB8-4D27-A6CE-E265FC254C8F}" type="slidenum">
              <a:rPr kumimoji="1" lang="ja-JP" altLang="en-US" sz="24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1" lang="ja-JP" altLang="en-US" sz="24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pic>
        <p:nvPicPr>
          <p:cNvPr id="4" name="図 3"/>
          <p:cNvPicPr>
            <a:picLocks noChangeAspect="1"/>
          </p:cNvPicPr>
          <p:nvPr/>
        </p:nvPicPr>
        <p:blipFill>
          <a:blip r:embed="rId8"/>
          <a:stretch>
            <a:fillRect/>
          </a:stretch>
        </p:blipFill>
        <p:spPr>
          <a:xfrm>
            <a:off x="5216260" y="3304243"/>
            <a:ext cx="1353785" cy="1353785"/>
          </a:xfrm>
          <a:prstGeom prst="rect">
            <a:avLst/>
          </a:prstGeom>
        </p:spPr>
      </p:pic>
      <p:pic>
        <p:nvPicPr>
          <p:cNvPr id="5" name="図 4"/>
          <p:cNvPicPr>
            <a:picLocks noChangeAspect="1"/>
          </p:cNvPicPr>
          <p:nvPr/>
        </p:nvPicPr>
        <p:blipFill>
          <a:blip r:embed="rId9"/>
          <a:stretch>
            <a:fillRect/>
          </a:stretch>
        </p:blipFill>
        <p:spPr>
          <a:xfrm>
            <a:off x="6679429" y="3317857"/>
            <a:ext cx="1325823" cy="1325823"/>
          </a:xfrm>
          <a:prstGeom prst="rect">
            <a:avLst/>
          </a:prstGeom>
        </p:spPr>
      </p:pic>
      <p:pic>
        <p:nvPicPr>
          <p:cNvPr id="9" name="図 8"/>
          <p:cNvPicPr>
            <a:picLocks noChangeAspect="1"/>
          </p:cNvPicPr>
          <p:nvPr/>
        </p:nvPicPr>
        <p:blipFill>
          <a:blip r:embed="rId10"/>
          <a:stretch>
            <a:fillRect/>
          </a:stretch>
        </p:blipFill>
        <p:spPr>
          <a:xfrm flipH="1">
            <a:off x="8317042" y="1787686"/>
            <a:ext cx="635585" cy="1870608"/>
          </a:xfrm>
          <a:prstGeom prst="rect">
            <a:avLst/>
          </a:prstGeom>
        </p:spPr>
      </p:pic>
      <p:sp>
        <p:nvSpPr>
          <p:cNvPr id="10" name="テキスト ボックス 9"/>
          <p:cNvSpPr txBox="1"/>
          <p:nvPr/>
        </p:nvSpPr>
        <p:spPr>
          <a:xfrm>
            <a:off x="8048957" y="3775901"/>
            <a:ext cx="144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踏みしめ</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4788024" y="1030467"/>
            <a:ext cx="2970833" cy="584775"/>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思い出さないように</a:t>
            </a:r>
            <a:endPar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不安を考えないようにではなく</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5239711" y="1735864"/>
            <a:ext cx="2943174" cy="923330"/>
          </a:xfrm>
          <a:prstGeom prst="rect">
            <a:avLst/>
          </a:prstGeom>
          <a:no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そのことから、今は離れて、勉強に集中。</a:t>
            </a:r>
            <a:endPar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メンタルトレーニングを</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6711298" y="4806650"/>
            <a:ext cx="2108304" cy="1015663"/>
          </a:xfrm>
          <a:prstGeom prst="rect">
            <a:avLst/>
          </a:prstGeom>
          <a:noFill/>
          <a:ln w="381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アクティベーション</a:t>
            </a: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a:t>
            </a:r>
            <a:r>
              <a:rPr kumimoji="1" lang="ja-JP" altLang="en-US" sz="2000" b="0" i="0" u="none" strike="noStrike" kern="1200" cap="none" spc="0" normalizeH="0" baseline="0" noProof="0" dirty="0" smtClean="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落ち着くためのリラックス</a:t>
            </a:r>
            <a:endParaRPr kumimoji="1" lang="ja-JP" altLang="en-US" sz="20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4" name="図 13"/>
          <p:cNvPicPr>
            <a:picLocks noChangeAspect="1"/>
          </p:cNvPicPr>
          <p:nvPr/>
        </p:nvPicPr>
        <p:blipFill>
          <a:blip r:embed="rId11"/>
          <a:stretch>
            <a:fillRect/>
          </a:stretch>
        </p:blipFill>
        <p:spPr>
          <a:xfrm>
            <a:off x="7306227" y="2814818"/>
            <a:ext cx="810838" cy="335309"/>
          </a:xfrm>
          <a:prstGeom prst="rect">
            <a:avLst/>
          </a:prstGeom>
        </p:spPr>
      </p:pic>
      <p:pic>
        <p:nvPicPr>
          <p:cNvPr id="15" name="図 14"/>
          <p:cNvPicPr>
            <a:picLocks noChangeAspect="1"/>
          </p:cNvPicPr>
          <p:nvPr/>
        </p:nvPicPr>
        <p:blipFill>
          <a:blip r:embed="rId12"/>
          <a:stretch>
            <a:fillRect/>
          </a:stretch>
        </p:blipFill>
        <p:spPr>
          <a:xfrm>
            <a:off x="6189030" y="2796283"/>
            <a:ext cx="692805" cy="700955"/>
          </a:xfrm>
          <a:prstGeom prst="rect">
            <a:avLst/>
          </a:prstGeom>
        </p:spPr>
      </p:pic>
      <p:pic>
        <p:nvPicPr>
          <p:cNvPr id="16" name="図 15"/>
          <p:cNvPicPr>
            <a:picLocks noChangeAspect="1"/>
          </p:cNvPicPr>
          <p:nvPr/>
        </p:nvPicPr>
        <p:blipFill>
          <a:blip r:embed="rId13"/>
          <a:stretch>
            <a:fillRect/>
          </a:stretch>
        </p:blipFill>
        <p:spPr>
          <a:xfrm>
            <a:off x="3583493" y="2582470"/>
            <a:ext cx="1634366" cy="1259473"/>
          </a:xfrm>
          <a:prstGeom prst="rect">
            <a:avLst/>
          </a:prstGeom>
        </p:spPr>
      </p:pic>
      <p:pic>
        <p:nvPicPr>
          <p:cNvPr id="6" name="図 5"/>
          <p:cNvPicPr>
            <a:picLocks noChangeAspect="1"/>
          </p:cNvPicPr>
          <p:nvPr/>
        </p:nvPicPr>
        <p:blipFill>
          <a:blip r:embed="rId14"/>
          <a:stretch>
            <a:fillRect/>
          </a:stretch>
        </p:blipFill>
        <p:spPr>
          <a:xfrm>
            <a:off x="3227328" y="3658294"/>
            <a:ext cx="1459006" cy="1038829"/>
          </a:xfrm>
          <a:prstGeom prst="rect">
            <a:avLst/>
          </a:prstGeom>
        </p:spPr>
      </p:pic>
      <p:cxnSp>
        <p:nvCxnSpPr>
          <p:cNvPr id="18" name="直線矢印コネクタ 17"/>
          <p:cNvCxnSpPr/>
          <p:nvPr/>
        </p:nvCxnSpPr>
        <p:spPr>
          <a:xfrm flipV="1">
            <a:off x="1938925" y="4441345"/>
            <a:ext cx="1288403" cy="688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496198" y="2457729"/>
            <a:ext cx="1779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回復している証</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p:cNvSpPr txBox="1"/>
          <p:nvPr/>
        </p:nvSpPr>
        <p:spPr>
          <a:xfrm>
            <a:off x="238656" y="6036121"/>
            <a:ext cx="28545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“ねずみ”という言葉はドラえもんの耳をかじらない</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15"/>
          <a:stretch>
            <a:fillRect/>
          </a:stretch>
        </p:blipFill>
        <p:spPr>
          <a:xfrm>
            <a:off x="3576098" y="2461542"/>
            <a:ext cx="1688782" cy="1291421"/>
          </a:xfrm>
          <a:prstGeom prst="rect">
            <a:avLst/>
          </a:prstGeom>
        </p:spPr>
      </p:pic>
      <p:pic>
        <p:nvPicPr>
          <p:cNvPr id="7" name="図 6"/>
          <p:cNvPicPr>
            <a:picLocks noChangeAspect="1"/>
          </p:cNvPicPr>
          <p:nvPr/>
        </p:nvPicPr>
        <p:blipFill>
          <a:blip r:embed="rId16"/>
          <a:stretch>
            <a:fillRect/>
          </a:stretch>
        </p:blipFill>
        <p:spPr>
          <a:xfrm>
            <a:off x="3194543" y="5599691"/>
            <a:ext cx="1152244" cy="1024217"/>
          </a:xfrm>
          <a:prstGeom prst="rect">
            <a:avLst/>
          </a:prstGeom>
        </p:spPr>
      </p:pic>
    </p:spTree>
    <p:extLst>
      <p:ext uri="{BB962C8B-B14F-4D97-AF65-F5344CB8AC3E}">
        <p14:creationId xmlns:p14="http://schemas.microsoft.com/office/powerpoint/2010/main" val="17708709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03648" y="243637"/>
            <a:ext cx="7560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東日本大震災後文部科学省委託事業で社会応援ネットワーク制作・日本ストレスマネジメント学会監修</a:t>
            </a:r>
            <a:endParaRPr kumimoji="1" lang="ja-JP" altLang="en-US" sz="1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575556" y="6068869"/>
            <a:ext cx="4608512" cy="369332"/>
          </a:xfrm>
          <a:prstGeom prst="rect">
            <a:avLst/>
          </a:prstGeom>
          <a:noFill/>
        </p:spPr>
        <p:txBody>
          <a:bodyPr wrap="square" rtlCol="0">
            <a:spAutoFit/>
          </a:bodyPr>
          <a:lstStyle/>
          <a:p>
            <a:r>
              <a:rPr kumimoji="1" lang="ja-JP" altLang="en-US" dirty="0" smtClean="0">
                <a:solidFill>
                  <a:srgbClr val="FF0000"/>
                </a:solidFill>
              </a:rPr>
              <a:t>金メダリストのストレス対処法</a:t>
            </a:r>
            <a:endParaRPr kumimoji="1" lang="ja-JP" altLang="en-US" dirty="0">
              <a:solidFill>
                <a:srgbClr val="FF0000"/>
              </a:solidFill>
            </a:endParaRPr>
          </a:p>
        </p:txBody>
      </p:sp>
      <p:sp>
        <p:nvSpPr>
          <p:cNvPr id="2" name="テキスト ボックス 1"/>
          <p:cNvSpPr txBox="1"/>
          <p:nvPr/>
        </p:nvSpPr>
        <p:spPr>
          <a:xfrm>
            <a:off x="899591" y="1700808"/>
            <a:ext cx="6984777" cy="2246769"/>
          </a:xfrm>
          <a:prstGeom prst="rect">
            <a:avLst/>
          </a:prstGeom>
          <a:noFill/>
        </p:spPr>
        <p:txBody>
          <a:bodyPr wrap="square" rtlCol="0">
            <a:spAutoFit/>
          </a:bodyPr>
          <a:lstStyle/>
          <a:p>
            <a:r>
              <a:rPr lang="ja-JP" altLang="en-US" sz="2800" dirty="0" smtClean="0"/>
              <a:t>負けたら次はない、考えたら不安がでるので、金メダルとったらと良いイメージを浮かべる、勝つ自信はあるんですけど、前のめりになってるので、「だいじょうぶ」とか自分にメッセージをおくっています</a:t>
            </a:r>
            <a:endParaRPr lang="en-US" sz="2800" dirty="0"/>
          </a:p>
        </p:txBody>
      </p:sp>
    </p:spTree>
    <p:extLst>
      <p:ext uri="{BB962C8B-B14F-4D97-AF65-F5344CB8AC3E}">
        <p14:creationId xmlns:p14="http://schemas.microsoft.com/office/powerpoint/2010/main" val="1539870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7504" y="6165304"/>
            <a:ext cx="8928992" cy="707886"/>
          </a:xfrm>
          <a:prstGeom prst="rect">
            <a:avLst/>
          </a:prstGeom>
          <a:ln>
            <a:solidFill>
              <a:schemeClr val="tx1"/>
            </a:solidFill>
          </a:ln>
        </p:spPr>
        <p:txBody>
          <a:bodyPr wrap="square">
            <a:spAutoFit/>
          </a:bodyPr>
          <a:lstStyle/>
          <a:p>
            <a:r>
              <a:rPr lang="ja-JP" altLang="en-US" sz="2000" dirty="0" smtClean="0">
                <a:latin typeface="HGP創英ﾌﾟﾚｾﾞﾝｽEB" panose="02020800000000000000" pitchFamily="18" charset="-128"/>
                <a:ea typeface="HGP創英ﾌﾟﾚｾﾞﾝｽEB" panose="02020800000000000000" pitchFamily="18" charset="-128"/>
              </a:rPr>
              <a:t>＜いっしょ</a:t>
            </a:r>
            <a:r>
              <a:rPr lang="ja-JP" altLang="en-US" sz="2000" dirty="0">
                <a:latin typeface="HGP創英ﾌﾟﾚｾﾞﾝｽEB" panose="02020800000000000000" pitchFamily="18" charset="-128"/>
                <a:ea typeface="HGP創英ﾌﾟﾚｾﾞﾝｽEB" panose="02020800000000000000" pitchFamily="18" charset="-128"/>
              </a:rPr>
              <a:t>に</a:t>
            </a:r>
            <a:r>
              <a:rPr lang="ja-JP" altLang="en-US" sz="2000" dirty="0" smtClean="0">
                <a:latin typeface="HGP創英ﾌﾟﾚｾﾞﾝｽEB" panose="02020800000000000000" pitchFamily="18" charset="-128"/>
                <a:ea typeface="HGP創英ﾌﾟﾚｾﾞﾝｽEB" panose="02020800000000000000" pitchFamily="18" charset="-128"/>
              </a:rPr>
              <a:t>、授業をするのはスクールカウンセラーの冨永さんと〇〇さんと〇〇さんです。＞</a:t>
            </a:r>
            <a:endParaRPr lang="en-US" altLang="ja-JP" sz="2000" dirty="0">
              <a:latin typeface="HGP創英ﾌﾟﾚｾﾞﾝｽEB" panose="02020800000000000000" pitchFamily="18" charset="-128"/>
              <a:ea typeface="HGP創英ﾌﾟﾚｾﾞﾝｽEB" panose="02020800000000000000" pitchFamily="18" charset="-128"/>
            </a:endParaRPr>
          </a:p>
        </p:txBody>
      </p:sp>
      <p:sp>
        <p:nvSpPr>
          <p:cNvPr id="7" name="テキスト ボックス 6"/>
          <p:cNvSpPr txBox="1"/>
          <p:nvPr/>
        </p:nvSpPr>
        <p:spPr>
          <a:xfrm>
            <a:off x="611560" y="298393"/>
            <a:ext cx="3890512" cy="646331"/>
          </a:xfrm>
          <a:prstGeom prst="rect">
            <a:avLst/>
          </a:prstGeom>
          <a:noFill/>
        </p:spPr>
        <p:txBody>
          <a:bodyPr wrap="square" rtlCol="0">
            <a:spAutoFit/>
          </a:bodyPr>
          <a:lstStyle/>
          <a:p>
            <a:r>
              <a:rPr kumimoji="1" lang="ja-JP" altLang="en-US" dirty="0" smtClean="0"/>
              <a:t>派遣</a:t>
            </a:r>
            <a:endParaRPr kumimoji="1" lang="en-US" altLang="ja-JP" dirty="0" smtClean="0"/>
          </a:p>
          <a:p>
            <a:r>
              <a:rPr kumimoji="1" lang="ja-JP" altLang="en-US" dirty="0" smtClean="0"/>
              <a:t>スクールカウンセラー〇市</a:t>
            </a:r>
            <a:r>
              <a:rPr kumimoji="1" lang="ja-JP" altLang="en-US" dirty="0" smtClean="0"/>
              <a:t>チーム</a:t>
            </a:r>
            <a:endParaRPr kumimoji="1" lang="en-US" altLang="ja-JP" dirty="0" smtClean="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4"/>
            <a:ext cx="4788023" cy="2808312"/>
          </a:xfrm>
          <a:prstGeom prst="rect">
            <a:avLst/>
          </a:prstGeom>
        </p:spPr>
      </p:pic>
      <p:sp>
        <p:nvSpPr>
          <p:cNvPr id="5" name="テキスト ボックス 4"/>
          <p:cNvSpPr txBox="1"/>
          <p:nvPr/>
        </p:nvSpPr>
        <p:spPr>
          <a:xfrm>
            <a:off x="1043608" y="4356682"/>
            <a:ext cx="2376264" cy="1384995"/>
          </a:xfrm>
          <a:prstGeom prst="rect">
            <a:avLst/>
          </a:prstGeom>
          <a:noFill/>
        </p:spPr>
        <p:txBody>
          <a:bodyPr wrap="square" rtlCol="0">
            <a:spAutoFit/>
          </a:bodyPr>
          <a:lstStyle/>
          <a:p>
            <a:r>
              <a:rPr kumimoji="1" lang="ja-JP" altLang="en-US" sz="2800" dirty="0" smtClean="0"/>
              <a:t>冨永良喜</a:t>
            </a:r>
            <a:endParaRPr kumimoji="1" lang="en-US" altLang="ja-JP" sz="2800" dirty="0" smtClean="0"/>
          </a:p>
          <a:p>
            <a:endParaRPr lang="en-US" altLang="ja-JP" sz="2800" dirty="0"/>
          </a:p>
          <a:p>
            <a:r>
              <a:rPr kumimoji="1" lang="ja-JP" altLang="en-US" sz="2800" dirty="0" smtClean="0"/>
              <a:t>トミー</a:t>
            </a:r>
            <a:endParaRPr kumimoji="1" lang="ja-JP" altLang="en-US" sz="2800" dirty="0"/>
          </a:p>
        </p:txBody>
      </p:sp>
    </p:spTree>
    <p:extLst>
      <p:ext uri="{BB962C8B-B14F-4D97-AF65-F5344CB8AC3E}">
        <p14:creationId xmlns:p14="http://schemas.microsoft.com/office/powerpoint/2010/main" val="2915764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08520" y="-127610"/>
            <a:ext cx="8496944"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4800" dirty="0" smtClean="0">
                <a:solidFill>
                  <a:prstClr val="black"/>
                </a:solidFill>
                <a:latin typeface="+mn-ea"/>
                <a:ea typeface="+mn-ea"/>
              </a:rPr>
              <a:t>＜</a:t>
            </a:r>
            <a:r>
              <a:rPr lang="ja-JP" altLang="en-US" sz="4800" dirty="0">
                <a:solidFill>
                  <a:prstClr val="black"/>
                </a:solidFill>
                <a:latin typeface="+mn-ea"/>
                <a:ea typeface="+mn-ea"/>
              </a:rPr>
              <a:t>イメージ</a:t>
            </a:r>
            <a:r>
              <a:rPr lang="ja-JP" altLang="en-US" sz="4800" dirty="0" smtClean="0">
                <a:solidFill>
                  <a:prstClr val="black"/>
                </a:solidFill>
                <a:latin typeface="+mn-ea"/>
                <a:ea typeface="+mn-ea"/>
              </a:rPr>
              <a:t>のちから＞</a:t>
            </a:r>
            <a:endParaRPr lang="en-US" altLang="ja-JP" sz="4800" dirty="0">
              <a:solidFill>
                <a:prstClr val="black"/>
              </a:solidFill>
              <a:latin typeface="+mn-ea"/>
              <a:ea typeface="+mn-ea"/>
            </a:endParaRPr>
          </a:p>
        </p:txBody>
      </p:sp>
      <p:sp>
        <p:nvSpPr>
          <p:cNvPr id="8" name="サブタイトル 2"/>
          <p:cNvSpPr txBox="1">
            <a:spLocks/>
          </p:cNvSpPr>
          <p:nvPr/>
        </p:nvSpPr>
        <p:spPr>
          <a:xfrm>
            <a:off x="132518" y="2852936"/>
            <a:ext cx="1187624"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6700"/>
              </a:lnSpc>
            </a:pPr>
            <a:endParaRPr lang="ja-JP" altLang="en-US" sz="6600" dirty="0">
              <a:solidFill>
                <a:srgbClr val="FF0000"/>
              </a:solidFill>
              <a:latin typeface="FCイーマ513" panose="040B0A09000000000000" pitchFamily="49" charset="-128"/>
              <a:ea typeface="FCイーマ513" panose="040B0A09000000000000" pitchFamily="49" charset="-128"/>
            </a:endParaRPr>
          </a:p>
        </p:txBody>
      </p:sp>
      <p:sp>
        <p:nvSpPr>
          <p:cNvPr id="11" name="テキスト ボックス 10"/>
          <p:cNvSpPr txBox="1"/>
          <p:nvPr/>
        </p:nvSpPr>
        <p:spPr>
          <a:xfrm>
            <a:off x="5796683" y="1712561"/>
            <a:ext cx="2520280" cy="646331"/>
          </a:xfrm>
          <a:prstGeom prst="rect">
            <a:avLst/>
          </a:prstGeom>
          <a:noFill/>
        </p:spPr>
        <p:txBody>
          <a:bodyPr wrap="square" rtlCol="0">
            <a:spAutoFit/>
          </a:bodyPr>
          <a:lstStyle/>
          <a:p>
            <a:r>
              <a:rPr kumimoji="1" lang="ja-JP" altLang="en-US" sz="3600" dirty="0" smtClean="0"/>
              <a:t>右手は重り</a:t>
            </a:r>
            <a:endParaRPr kumimoji="1" lang="ja-JP" altLang="en-US" sz="3600" dirty="0"/>
          </a:p>
        </p:txBody>
      </p:sp>
      <p:sp>
        <p:nvSpPr>
          <p:cNvPr id="12" name="テキスト ボックス 11"/>
          <p:cNvSpPr txBox="1"/>
          <p:nvPr/>
        </p:nvSpPr>
        <p:spPr>
          <a:xfrm>
            <a:off x="426050" y="5285770"/>
            <a:ext cx="2520280" cy="646331"/>
          </a:xfrm>
          <a:prstGeom prst="rect">
            <a:avLst/>
          </a:prstGeom>
          <a:noFill/>
        </p:spPr>
        <p:txBody>
          <a:bodyPr wrap="square" rtlCol="0">
            <a:spAutoFit/>
          </a:bodyPr>
          <a:lstStyle/>
          <a:p>
            <a:r>
              <a:rPr lang="ja-JP" altLang="en-US" sz="3600" dirty="0"/>
              <a:t>左</a:t>
            </a:r>
            <a:r>
              <a:rPr kumimoji="1" lang="ja-JP" altLang="en-US" sz="3600" dirty="0" smtClean="0"/>
              <a:t>手は風船</a:t>
            </a:r>
            <a:endParaRPr kumimoji="1" lang="ja-JP" altLang="en-US" sz="3600" dirty="0"/>
          </a:p>
        </p:txBody>
      </p:sp>
      <p:sp>
        <p:nvSpPr>
          <p:cNvPr id="3" name="テキスト ボックス 2"/>
          <p:cNvSpPr txBox="1"/>
          <p:nvPr/>
        </p:nvSpPr>
        <p:spPr>
          <a:xfrm>
            <a:off x="1320142" y="1556792"/>
            <a:ext cx="2171738" cy="646331"/>
          </a:xfrm>
          <a:prstGeom prst="rect">
            <a:avLst/>
          </a:prstGeom>
          <a:noFill/>
        </p:spPr>
        <p:txBody>
          <a:bodyPr wrap="square" rtlCol="0">
            <a:spAutoFit/>
          </a:bodyPr>
          <a:lstStyle/>
          <a:p>
            <a:r>
              <a:rPr lang="ja-JP" altLang="en-US" sz="3600" dirty="0" smtClean="0"/>
              <a:t>風船の絵</a:t>
            </a:r>
            <a:endParaRPr lang="en-US" sz="3600" dirty="0"/>
          </a:p>
        </p:txBody>
      </p:sp>
      <p:sp>
        <p:nvSpPr>
          <p:cNvPr id="13" name="テキスト ボックス 12"/>
          <p:cNvSpPr txBox="1"/>
          <p:nvPr/>
        </p:nvSpPr>
        <p:spPr>
          <a:xfrm>
            <a:off x="5813910" y="4869160"/>
            <a:ext cx="2171738" cy="646331"/>
          </a:xfrm>
          <a:prstGeom prst="rect">
            <a:avLst/>
          </a:prstGeom>
          <a:noFill/>
        </p:spPr>
        <p:txBody>
          <a:bodyPr wrap="square" rtlCol="0">
            <a:spAutoFit/>
          </a:bodyPr>
          <a:lstStyle/>
          <a:p>
            <a:r>
              <a:rPr lang="ja-JP" altLang="en-US" sz="3600" dirty="0" smtClean="0"/>
              <a:t>重りの絵</a:t>
            </a:r>
            <a:endParaRPr lang="en-US" sz="3600" dirty="0"/>
          </a:p>
        </p:txBody>
      </p:sp>
      <p:sp>
        <p:nvSpPr>
          <p:cNvPr id="6" name="テキスト ボックス 5"/>
          <p:cNvSpPr txBox="1"/>
          <p:nvPr/>
        </p:nvSpPr>
        <p:spPr>
          <a:xfrm>
            <a:off x="1043608" y="3684705"/>
            <a:ext cx="2520280" cy="954107"/>
          </a:xfrm>
          <a:prstGeom prst="rect">
            <a:avLst/>
          </a:prstGeom>
          <a:noFill/>
        </p:spPr>
        <p:txBody>
          <a:bodyPr wrap="square" rtlCol="0">
            <a:spAutoFit/>
          </a:bodyPr>
          <a:lstStyle/>
          <a:p>
            <a:r>
              <a:rPr lang="ja-JP" altLang="en-US" sz="2800" dirty="0" smtClean="0"/>
              <a:t>指先に風船の紐の絵</a:t>
            </a:r>
            <a:endParaRPr lang="en-US" sz="2800" dirty="0"/>
          </a:p>
        </p:txBody>
      </p:sp>
      <p:sp>
        <p:nvSpPr>
          <p:cNvPr id="14" name="テキスト ボックス 13"/>
          <p:cNvSpPr txBox="1"/>
          <p:nvPr/>
        </p:nvSpPr>
        <p:spPr>
          <a:xfrm>
            <a:off x="5148064" y="3645024"/>
            <a:ext cx="2520280" cy="954107"/>
          </a:xfrm>
          <a:prstGeom prst="rect">
            <a:avLst/>
          </a:prstGeom>
          <a:noFill/>
        </p:spPr>
        <p:txBody>
          <a:bodyPr wrap="square" rtlCol="0">
            <a:spAutoFit/>
          </a:bodyPr>
          <a:lstStyle/>
          <a:p>
            <a:r>
              <a:rPr lang="ja-JP" altLang="en-US" sz="2800" dirty="0" smtClean="0"/>
              <a:t>指先に</a:t>
            </a:r>
            <a:r>
              <a:rPr lang="ja-JP" altLang="en-US" sz="2800" dirty="0" err="1" smtClean="0"/>
              <a:t>重りのの紐の</a:t>
            </a:r>
            <a:r>
              <a:rPr lang="ja-JP" altLang="en-US" sz="2800" dirty="0" smtClean="0"/>
              <a:t>絵</a:t>
            </a:r>
            <a:endParaRPr lang="en-US" sz="2800" dirty="0"/>
          </a:p>
        </p:txBody>
      </p:sp>
    </p:spTree>
    <p:extLst>
      <p:ext uri="{BB962C8B-B14F-4D97-AF65-F5344CB8AC3E}">
        <p14:creationId xmlns:p14="http://schemas.microsoft.com/office/powerpoint/2010/main" val="28519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79512" y="116632"/>
            <a:ext cx="8496944"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000" dirty="0" smtClean="0">
                <a:solidFill>
                  <a:prstClr val="black"/>
                </a:solidFill>
                <a:latin typeface="+mn-ea"/>
                <a:ea typeface="+mn-ea"/>
              </a:rPr>
              <a:t>＜</a:t>
            </a:r>
            <a:r>
              <a:rPr lang="ja-JP" altLang="en-US" sz="6000" dirty="0">
                <a:solidFill>
                  <a:prstClr val="black"/>
                </a:solidFill>
                <a:latin typeface="+mn-ea"/>
                <a:ea typeface="+mn-ea"/>
              </a:rPr>
              <a:t>イメージ</a:t>
            </a:r>
            <a:r>
              <a:rPr lang="ja-JP" altLang="en-US" sz="6000" dirty="0" smtClean="0">
                <a:solidFill>
                  <a:prstClr val="black"/>
                </a:solidFill>
                <a:latin typeface="+mn-ea"/>
                <a:ea typeface="+mn-ea"/>
              </a:rPr>
              <a:t>の重要性＞</a:t>
            </a:r>
            <a:endParaRPr lang="en-US" altLang="ja-JP" sz="6000" dirty="0">
              <a:solidFill>
                <a:prstClr val="black"/>
              </a:solidFill>
              <a:latin typeface="+mn-ea"/>
              <a:ea typeface="+mn-ea"/>
            </a:endParaRPr>
          </a:p>
        </p:txBody>
      </p:sp>
      <p:sp>
        <p:nvSpPr>
          <p:cNvPr id="7" name="サブタイトル 2"/>
          <p:cNvSpPr>
            <a:spLocks noGrp="1"/>
          </p:cNvSpPr>
          <p:nvPr>
            <p:ph type="subTitle" idx="1"/>
          </p:nvPr>
        </p:nvSpPr>
        <p:spPr>
          <a:xfrm>
            <a:off x="188955" y="1304764"/>
            <a:ext cx="8875102" cy="1908212"/>
          </a:xfrm>
        </p:spPr>
        <p:txBody>
          <a:bodyPr>
            <a:noAutofit/>
          </a:bodyPr>
          <a:lstStyle/>
          <a:p>
            <a:pPr algn="l">
              <a:lnSpc>
                <a:spcPts val="6600"/>
              </a:lnSpc>
            </a:pPr>
            <a:r>
              <a:rPr kumimoji="1" lang="ja-JP" altLang="en-US" sz="6600" dirty="0" smtClean="0">
                <a:solidFill>
                  <a:schemeClr val="tx1"/>
                </a:solidFill>
                <a:latin typeface="+mn-ea"/>
              </a:rPr>
              <a:t>・イメージしたように</a:t>
            </a:r>
            <a:endParaRPr kumimoji="1" lang="en-US" altLang="ja-JP" sz="6600" dirty="0" smtClean="0">
              <a:solidFill>
                <a:schemeClr val="tx1"/>
              </a:solidFill>
              <a:latin typeface="+mn-ea"/>
            </a:endParaRPr>
          </a:p>
          <a:p>
            <a:pPr algn="l">
              <a:lnSpc>
                <a:spcPts val="6600"/>
              </a:lnSpc>
            </a:pPr>
            <a:r>
              <a:rPr lang="ja-JP" altLang="en-US" sz="6600" dirty="0" smtClean="0">
                <a:solidFill>
                  <a:schemeClr val="tx1"/>
                </a:solidFill>
                <a:latin typeface="+mn-ea"/>
              </a:rPr>
              <a:t>　　　　　　体は動く</a:t>
            </a:r>
            <a:endParaRPr kumimoji="1" lang="ja-JP" altLang="en-US" sz="6600" dirty="0">
              <a:solidFill>
                <a:schemeClr val="tx1"/>
              </a:solidFill>
              <a:latin typeface="+mn-ea"/>
            </a:endParaRPr>
          </a:p>
        </p:txBody>
      </p:sp>
      <p:sp>
        <p:nvSpPr>
          <p:cNvPr id="8" name="サブタイトル 2"/>
          <p:cNvSpPr txBox="1">
            <a:spLocks/>
          </p:cNvSpPr>
          <p:nvPr/>
        </p:nvSpPr>
        <p:spPr>
          <a:xfrm>
            <a:off x="132518" y="2852936"/>
            <a:ext cx="1187624"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6700"/>
              </a:lnSpc>
            </a:pPr>
            <a:endParaRPr lang="ja-JP" altLang="en-US" sz="6600" dirty="0">
              <a:solidFill>
                <a:srgbClr val="FF0000"/>
              </a:solidFill>
              <a:latin typeface="FCイーマ513" panose="040B0A09000000000000" pitchFamily="49" charset="-128"/>
              <a:ea typeface="FCイーマ513" panose="040B0A09000000000000" pitchFamily="49" charset="-128"/>
            </a:endParaRPr>
          </a:p>
        </p:txBody>
      </p:sp>
      <p:sp>
        <p:nvSpPr>
          <p:cNvPr id="6" name="サブタイトル 2"/>
          <p:cNvSpPr txBox="1">
            <a:spLocks/>
          </p:cNvSpPr>
          <p:nvPr/>
        </p:nvSpPr>
        <p:spPr>
          <a:xfrm>
            <a:off x="251520" y="3429000"/>
            <a:ext cx="8424936" cy="30963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4900"/>
              </a:lnSpc>
            </a:pPr>
            <a:r>
              <a:rPr lang="ja-JP" altLang="en-US" sz="6000" b="1" dirty="0" smtClean="0">
                <a:solidFill>
                  <a:schemeClr val="tx1"/>
                </a:solidFill>
                <a:latin typeface="ＭＳ Ｐ明朝" panose="02020600040205080304" pitchFamily="18" charset="-128"/>
                <a:ea typeface="ＭＳ Ｐ明朝" panose="02020600040205080304" pitchFamily="18" charset="-128"/>
              </a:rPr>
              <a:t>両手のひらを上に肘を伸ばして目を閉じて、右手は重り、左手は風船・・・</a:t>
            </a:r>
            <a:endParaRPr lang="ja-JP" altLang="en-US" sz="6600" b="1" dirty="0">
              <a:solidFill>
                <a:schemeClr val="tx1"/>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4265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139952" y="673457"/>
            <a:ext cx="3645987" cy="1443169"/>
            <a:chOff x="0" y="0"/>
            <a:chExt cx="1952625" cy="847725"/>
          </a:xfrm>
        </p:grpSpPr>
        <p:sp>
          <p:nvSpPr>
            <p:cNvPr id="4" name="平行四辺形 3"/>
            <p:cNvSpPr/>
            <p:nvPr/>
          </p:nvSpPr>
          <p:spPr>
            <a:xfrm>
              <a:off x="0" y="0"/>
              <a:ext cx="1952625" cy="847725"/>
            </a:xfrm>
            <a:prstGeom prst="parallelogram">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平行四辺形 4"/>
            <p:cNvSpPr/>
            <p:nvPr/>
          </p:nvSpPr>
          <p:spPr>
            <a:xfrm>
              <a:off x="114300" y="85725"/>
              <a:ext cx="1695450" cy="657225"/>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6" name="正方形/長方形 5"/>
          <p:cNvSpPr/>
          <p:nvPr/>
        </p:nvSpPr>
        <p:spPr>
          <a:xfrm>
            <a:off x="611560" y="2147082"/>
            <a:ext cx="727379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リラックスして、スクリーンイメージを浮かべてみよう</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＜リラックスするために＞</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１，リラックス姿勢</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２，イメージのためのリラックス</a:t>
            </a:r>
            <a:endParaRPr kumimoji="1"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＜２つのイメージを順番に浮かべていきます＞</a:t>
            </a:r>
            <a:endParaRPr kumimoji="1"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１，最高に勉強に集中しているときの自分をイメージ</a:t>
            </a:r>
            <a:endParaRPr kumimoji="1"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２</a:t>
            </a: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，最高の自分に近づくための行動を３つイメージ</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正方形/長方形 6"/>
          <p:cNvSpPr/>
          <p:nvPr/>
        </p:nvSpPr>
        <p:spPr>
          <a:xfrm>
            <a:off x="468544" y="0"/>
            <a:ext cx="864096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勉強に集中するためのイメージトレーニング</a:t>
            </a: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正方形/長方形 7"/>
          <p:cNvSpPr/>
          <p:nvPr/>
        </p:nvSpPr>
        <p:spPr>
          <a:xfrm>
            <a:off x="179512" y="5013176"/>
            <a:ext cx="8856984"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まず伸びをしてみましょうか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。両手を前に組んで、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前に伸ばして、右にゆっくり、。。。ハイ戻して、。。。左に・・・。うしろに・・・・</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片手をお腹においてみましょう。大きく息をすって、お腹をふくらませます。そしてゆっくり息を吐きます。ゆっくり吐いていくとリラックスしていきます。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スクリーンが浮かんできます。これから、スクリーン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に２つ</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のイメージを浮かべてもらいます。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43002"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１つめ</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．自分が最高に勉強に集中しているイメージを浮かべてみます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２つめ</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、ベストな自分に近づくために「具体的な行動をリストアップ」します</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。はい</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目を閉じた方がイメージが浮かびやすくなります。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目のまえに、スクリーンが浮かんできます。大きなプロジェクターのスクリーンかもしれないし、小さな映画館のスクリーンかもしれません</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。ちょうど</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い距離にうかべてみましょう。はっきりスクリーンが浮かぶ人もいれば、なんとなくという人もいます。みえるように浮かぶ人もいれば、考えとして浮かぶ人もいます。スクリーンが浮かんでくるまでまってみましょう</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25206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84522" y="260648"/>
            <a:ext cx="82359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a:t>
            </a:r>
            <a:r>
              <a:rPr kumimoji="1" lang="ja-JP" altLang="en-US" sz="4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、「勉強に最高に集中しているベストな自分」をイメージしましょう！</a:t>
            </a:r>
            <a:endParaRPr kumimoji="1" lang="en-US" altLang="ja-JP" sz="4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5" name="グループ化 4"/>
          <p:cNvGrpSpPr/>
          <p:nvPr/>
        </p:nvGrpSpPr>
        <p:grpSpPr>
          <a:xfrm>
            <a:off x="575556" y="1916832"/>
            <a:ext cx="7884876" cy="2160240"/>
            <a:chOff x="0" y="0"/>
            <a:chExt cx="1952625" cy="847725"/>
          </a:xfrm>
        </p:grpSpPr>
        <p:sp>
          <p:nvSpPr>
            <p:cNvPr id="6" name="平行四辺形 5"/>
            <p:cNvSpPr/>
            <p:nvPr/>
          </p:nvSpPr>
          <p:spPr>
            <a:xfrm>
              <a:off x="0" y="0"/>
              <a:ext cx="1952625" cy="847725"/>
            </a:xfrm>
            <a:prstGeom prst="parallelogram">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平行四辺形 6"/>
            <p:cNvSpPr/>
            <p:nvPr/>
          </p:nvSpPr>
          <p:spPr>
            <a:xfrm>
              <a:off x="114300" y="85725"/>
              <a:ext cx="1695450" cy="657225"/>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 name="正方形/長方形 1"/>
          <p:cNvSpPr/>
          <p:nvPr/>
        </p:nvSpPr>
        <p:spPr>
          <a:xfrm>
            <a:off x="251520" y="4401718"/>
            <a:ext cx="889248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今度は、スクリーンに、あなたが最も勉強に集中している姿が浮かんできます。それは</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、学校</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で授業に集中している場面かもしれません。それとも、そのほかの場面かもしれません</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。イメージ</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は見えるように浮かんでくることもあれば、考えとして浮かんでくることもあります</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。イメージ</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が浮かんできたら、スクリーンの中にはいってみましょう。</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そして、勉強に集中している自分を感じてみましょう</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。どんな</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教科をしていますか？体の感じはどうでしょう？頭がすっきりして、考える力がパワーアップしているかもしれません。</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周りで物音がしていても、勉強にすごく集中しています</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。勉強</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に集中している自分を感じたら、スクリーンのなかから元の位置にもどりましょう</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そして</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、勉強に集中している自分のイメージが消えていきます。</a:t>
            </a:r>
          </a:p>
        </p:txBody>
      </p:sp>
    </p:spTree>
    <p:extLst>
      <p:ext uri="{BB962C8B-B14F-4D97-AF65-F5344CB8AC3E}">
        <p14:creationId xmlns:p14="http://schemas.microsoft.com/office/powerpoint/2010/main" val="1575517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3528" y="260648"/>
            <a:ext cx="84609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a:t>
            </a:r>
            <a:r>
              <a:rPr kumimoji="1" lang="ja-JP" altLang="en-US" sz="4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、ベストな自分に近づくために「具体的な行動をリストアップ」してみよう！</a:t>
            </a:r>
            <a:endParaRPr kumimoji="1" lang="ja-JP" altLang="en-US" sz="4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4" name="グループ化 3"/>
          <p:cNvGrpSpPr/>
          <p:nvPr/>
        </p:nvGrpSpPr>
        <p:grpSpPr>
          <a:xfrm>
            <a:off x="611560" y="1720930"/>
            <a:ext cx="7884876" cy="2304256"/>
            <a:chOff x="0" y="0"/>
            <a:chExt cx="1952625" cy="847725"/>
          </a:xfrm>
        </p:grpSpPr>
        <p:sp>
          <p:nvSpPr>
            <p:cNvPr id="5" name="平行四辺形 4"/>
            <p:cNvSpPr/>
            <p:nvPr/>
          </p:nvSpPr>
          <p:spPr>
            <a:xfrm>
              <a:off x="0" y="0"/>
              <a:ext cx="1952625" cy="847725"/>
            </a:xfrm>
            <a:prstGeom prst="parallelogram">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平行四辺形 5"/>
            <p:cNvSpPr/>
            <p:nvPr/>
          </p:nvSpPr>
          <p:spPr>
            <a:xfrm>
              <a:off x="114300" y="85725"/>
              <a:ext cx="1695450" cy="657225"/>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 name="正方形/長方形 1"/>
          <p:cNvSpPr/>
          <p:nvPr/>
        </p:nvSpPr>
        <p:spPr>
          <a:xfrm>
            <a:off x="71500" y="4162030"/>
            <a:ext cx="8712968"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つぎに、ベストな自分に近づくために</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、次の大事な試験</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までにできることをリストアップしてみましょう。</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苦手問題の・・・を・・・</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する。自分</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にとって具体的にやる</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べき</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課題　をスクリーンにリストアップしてみましょう。国語</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数学英語</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理科社会・・・自分のやるべき課題をしっかり</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浮かべましょう。</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つぎに、今日、</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学校では、こんなふう</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に過ごしたいな。夜は、こんなふうに集中したいなーということを考えてみましょう</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。ゲーム</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の誘惑に負けそうになったら</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、自分</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でコントロールできるようにしましょう。</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ベスト</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な自分に近づくために、これからの毎日毎日をどのように、過ごしたらいいか、行動のリストアップをしてみましょう。３つ具体的な行動をリストアップしましょう</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。スクリーン</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に、リストアップした行動を書いてみましょう</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。勉強</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がわかるとうれしい。勉強は学問です。それは仕事につながっていきます。背をたてて、よし！と気合をいれるのもいいでしょう。</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はい</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、イメージを終わりましょう</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すっきり動作）このまま目を開けるとぼんやりしますので。手をグーパーしましょう。肘を曲げて伸ばして。ハイ背伸び</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711140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0975" y="344488"/>
            <a:ext cx="7772400" cy="1143000"/>
          </a:xfrm>
        </p:spPr>
        <p:txBody>
          <a:bodyPr rtlCol="0">
            <a:normAutofit fontScale="90000"/>
          </a:bodyPr>
          <a:lstStyle/>
          <a:p>
            <a:pPr eaLnBrk="1" fontAlgn="auto" hangingPunct="1">
              <a:spcAft>
                <a:spcPts val="0"/>
              </a:spcAft>
              <a:defRPr/>
            </a:pPr>
            <a:r>
              <a:rPr lang="ja-JP" altLang="en-US" sz="3600" b="1" dirty="0">
                <a:latin typeface="BIZ UDPゴシック" panose="020B0400000000000000" pitchFamily="50" charset="-128"/>
                <a:ea typeface="BIZ UDPゴシック" panose="020B0400000000000000" pitchFamily="50" charset="-128"/>
              </a:rPr>
              <a:t>眠りのため、落ち着くための</a:t>
            </a:r>
            <a:br>
              <a:rPr lang="ja-JP" altLang="en-US" sz="3600" b="1" dirty="0">
                <a:latin typeface="BIZ UDPゴシック" panose="020B0400000000000000" pitchFamily="50" charset="-128"/>
                <a:ea typeface="BIZ UDPゴシック" panose="020B0400000000000000" pitchFamily="50" charset="-128"/>
              </a:rPr>
            </a:br>
            <a:r>
              <a:rPr lang="ja-JP" altLang="en-US" sz="5300" b="1" dirty="0">
                <a:latin typeface="BIZ UDPゴシック" panose="020B0400000000000000" pitchFamily="50" charset="-128"/>
                <a:ea typeface="BIZ UDPゴシック" panose="020B0400000000000000" pitchFamily="50" charset="-128"/>
              </a:rPr>
              <a:t>リラクセーション</a:t>
            </a:r>
            <a:r>
              <a:rPr lang="ja-JP" altLang="en-US" b="1" dirty="0"/>
              <a:t>　　　　　　</a:t>
            </a:r>
          </a:p>
        </p:txBody>
      </p:sp>
      <p:sp>
        <p:nvSpPr>
          <p:cNvPr id="73731" name="Rectangle 3"/>
          <p:cNvSpPr>
            <a:spLocks noGrp="1" noChangeArrowheads="1"/>
          </p:cNvSpPr>
          <p:nvPr>
            <p:ph type="body" idx="1"/>
          </p:nvPr>
        </p:nvSpPr>
        <p:spPr>
          <a:xfrm>
            <a:off x="205316" y="1687484"/>
            <a:ext cx="4280536" cy="3678681"/>
          </a:xfrm>
          <a:ln>
            <a:solidFill>
              <a:schemeClr val="accent1"/>
            </a:solidFill>
          </a:ln>
        </p:spPr>
        <p:txBody>
          <a:bodyPr>
            <a:normAutofit/>
          </a:bodyPr>
          <a:lstStyle/>
          <a:p>
            <a:pPr eaLnBrk="1" hangingPunct="1"/>
            <a:r>
              <a:rPr lang="ja-JP" altLang="en-US" sz="2000" dirty="0">
                <a:latin typeface="BIZ UDPゴシック" panose="020B0400000000000000" pitchFamily="50" charset="-128"/>
                <a:ea typeface="BIZ UDPゴシック" panose="020B0400000000000000" pitchFamily="50" charset="-128"/>
              </a:rPr>
              <a:t>眠りのためのリラクセーション</a:t>
            </a:r>
          </a:p>
          <a:p>
            <a:pPr eaLnBrk="1" hangingPunct="1">
              <a:buFont typeface="Monotype Sorts" pitchFamily="2" charset="2"/>
              <a:buNone/>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①漸進性弛緩法</a:t>
            </a:r>
            <a:endParaRPr lang="en-US" altLang="ja-JP" sz="2000" dirty="0" smtClean="0">
              <a:latin typeface="BIZ UDPゴシック" panose="020B0400000000000000" pitchFamily="50" charset="-128"/>
              <a:ea typeface="BIZ UDPゴシック" panose="020B0400000000000000" pitchFamily="50" charset="-128"/>
            </a:endParaRPr>
          </a:p>
          <a:p>
            <a:pPr eaLnBrk="1" hangingPunct="1">
              <a:buFont typeface="Monotype Sorts" pitchFamily="2" charset="2"/>
              <a:buNone/>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➁イメージ</a:t>
            </a:r>
            <a:r>
              <a:rPr lang="ja-JP" altLang="en-US" sz="2000" dirty="0">
                <a:latin typeface="BIZ UDPゴシック" panose="020B0400000000000000" pitchFamily="50" charset="-128"/>
                <a:ea typeface="BIZ UDPゴシック" panose="020B0400000000000000" pitchFamily="50" charset="-128"/>
              </a:rPr>
              <a:t>呼吸法</a:t>
            </a:r>
            <a:endParaRPr lang="en-US" altLang="ja-JP" sz="2000" dirty="0">
              <a:latin typeface="BIZ UDPゴシック" panose="020B0400000000000000" pitchFamily="50" charset="-128"/>
              <a:ea typeface="BIZ UDPゴシック" panose="020B0400000000000000" pitchFamily="50" charset="-128"/>
            </a:endParaRPr>
          </a:p>
          <a:p>
            <a:pPr eaLnBrk="1" hangingPunct="1"/>
            <a:r>
              <a:rPr lang="ja-JP" altLang="en-US" sz="2000" dirty="0">
                <a:latin typeface="BIZ UDPゴシック" panose="020B0400000000000000" pitchFamily="50" charset="-128"/>
                <a:ea typeface="BIZ UDPゴシック" panose="020B0400000000000000" pitchFamily="50" charset="-128"/>
              </a:rPr>
              <a:t>落ち着くためのリラクセーション</a:t>
            </a:r>
          </a:p>
          <a:p>
            <a:pPr eaLnBrk="1" hangingPunct="1">
              <a:buFont typeface="Monotype Sorts" pitchFamily="2" charset="2"/>
              <a:buNone/>
            </a:pPr>
            <a:r>
              <a:rPr lang="ja-JP" altLang="en-US" sz="2000" dirty="0">
                <a:latin typeface="BIZ UDPゴシック" panose="020B0400000000000000" pitchFamily="50" charset="-128"/>
                <a:ea typeface="BIZ UDPゴシック" panose="020B0400000000000000" pitchFamily="50" charset="-128"/>
              </a:rPr>
              <a:t>　　①セルフ動作法；肩上げ、肩開き</a:t>
            </a:r>
            <a:endParaRPr lang="en-US" altLang="ja-JP" sz="2000" dirty="0">
              <a:latin typeface="BIZ UDPゴシック" panose="020B0400000000000000" pitchFamily="50" charset="-128"/>
              <a:ea typeface="BIZ UDPゴシック" panose="020B0400000000000000" pitchFamily="50" charset="-128"/>
            </a:endParaRPr>
          </a:p>
          <a:p>
            <a:pPr eaLnBrk="1" hangingPunct="1">
              <a:buFont typeface="Monotype Sorts" pitchFamily="2" charset="2"/>
              <a:buNone/>
            </a:pPr>
            <a:r>
              <a:rPr lang="ja-JP" altLang="en-US" sz="2000" dirty="0">
                <a:latin typeface="BIZ UDPゴシック" panose="020B0400000000000000" pitchFamily="50" charset="-128"/>
                <a:ea typeface="BIZ UDPゴシック" panose="020B0400000000000000" pitchFamily="50" charset="-128"/>
              </a:rPr>
              <a:t>　　②イメージ呼吸法</a:t>
            </a:r>
            <a:endParaRPr lang="en-US" altLang="ja-JP" sz="2000" dirty="0">
              <a:latin typeface="BIZ UDPゴシック" panose="020B0400000000000000" pitchFamily="50" charset="-128"/>
              <a:ea typeface="BIZ UDPゴシック" panose="020B0400000000000000" pitchFamily="50" charset="-128"/>
            </a:endParaRPr>
          </a:p>
          <a:p>
            <a:pPr eaLnBrk="1" hangingPunct="1">
              <a:buFont typeface="Monotype Sorts" pitchFamily="2" charset="2"/>
              <a:buNone/>
            </a:pPr>
            <a:r>
              <a:rPr lang="ja-JP" altLang="en-US" sz="2000" dirty="0">
                <a:latin typeface="BIZ UDPゴシック" panose="020B0400000000000000" pitchFamily="50" charset="-128"/>
                <a:ea typeface="BIZ UDPゴシック" panose="020B0400000000000000" pitchFamily="50" charset="-128"/>
              </a:rPr>
              <a:t>　　③プラスメッセージ　</a:t>
            </a:r>
            <a:endParaRPr lang="en-US" altLang="ja-JP" sz="2000" dirty="0">
              <a:latin typeface="BIZ UDPゴシック" panose="020B0400000000000000" pitchFamily="50" charset="-128"/>
              <a:ea typeface="BIZ UDPゴシック" panose="020B0400000000000000" pitchFamily="50" charset="-128"/>
            </a:endParaRPr>
          </a:p>
          <a:p>
            <a:pPr eaLnBrk="1" hangingPunct="1"/>
            <a:r>
              <a:rPr lang="ja-JP" altLang="en-US" sz="2000" dirty="0">
                <a:latin typeface="BIZ UDPゴシック" panose="020B0400000000000000" pitchFamily="50" charset="-128"/>
                <a:ea typeface="BIZ UDPゴシック" panose="020B0400000000000000" pitchFamily="50" charset="-128"/>
              </a:rPr>
              <a:t>アクティベーション</a:t>
            </a:r>
            <a:endParaRPr lang="en-US" altLang="ja-JP" sz="2000" dirty="0">
              <a:latin typeface="BIZ UDPゴシック" panose="020B0400000000000000" pitchFamily="50" charset="-128"/>
              <a:ea typeface="BIZ UDPゴシック" panose="020B0400000000000000" pitchFamily="50" charset="-128"/>
            </a:endParaRPr>
          </a:p>
          <a:p>
            <a:pPr eaLnBrk="1" hangingPunct="1">
              <a:buFont typeface="Monotype Sorts" pitchFamily="2" charset="2"/>
              <a:buNone/>
            </a:pPr>
            <a:r>
              <a:rPr lang="ja-JP" altLang="en-US" sz="2000" dirty="0">
                <a:latin typeface="BIZ UDPゴシック" panose="020B0400000000000000" pitchFamily="50" charset="-128"/>
                <a:ea typeface="BIZ UDPゴシック" panose="020B0400000000000000" pitchFamily="50" charset="-128"/>
              </a:rPr>
              <a:t>　　速い呼吸、声をだす、頬をたたく</a:t>
            </a:r>
            <a:endParaRPr lang="en-US" altLang="ja-JP" sz="2000" dirty="0">
              <a:latin typeface="BIZ UDPゴシック" panose="020B0400000000000000" pitchFamily="50" charset="-128"/>
              <a:ea typeface="BIZ UDPゴシック" panose="020B0400000000000000" pitchFamily="50" charset="-128"/>
            </a:endParaRPr>
          </a:p>
        </p:txBody>
      </p:sp>
      <p:sp>
        <p:nvSpPr>
          <p:cNvPr id="73732" name="Line 4"/>
          <p:cNvSpPr>
            <a:spLocks noChangeShapeType="1"/>
          </p:cNvSpPr>
          <p:nvPr/>
        </p:nvSpPr>
        <p:spPr bwMode="auto">
          <a:xfrm>
            <a:off x="6800847" y="1687484"/>
            <a:ext cx="3177" cy="3678681"/>
          </a:xfrm>
          <a:prstGeom prst="line">
            <a:avLst/>
          </a:prstGeom>
          <a:noFill/>
          <a:ln w="889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ja-JP" altLang="en-US"/>
          </a:p>
        </p:txBody>
      </p:sp>
      <p:sp>
        <p:nvSpPr>
          <p:cNvPr id="73733" name="Line 5"/>
          <p:cNvSpPr>
            <a:spLocks noChangeShapeType="1"/>
          </p:cNvSpPr>
          <p:nvPr/>
        </p:nvSpPr>
        <p:spPr bwMode="auto">
          <a:xfrm>
            <a:off x="6501765" y="2536613"/>
            <a:ext cx="576262"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ja-JP" altLang="en-US"/>
          </a:p>
        </p:txBody>
      </p:sp>
      <p:sp>
        <p:nvSpPr>
          <p:cNvPr id="73734" name="Text Box 6"/>
          <p:cNvSpPr txBox="1">
            <a:spLocks noChangeArrowheads="1"/>
          </p:cNvSpPr>
          <p:nvPr/>
        </p:nvSpPr>
        <p:spPr bwMode="auto">
          <a:xfrm>
            <a:off x="7231010" y="2264375"/>
            <a:ext cx="1081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b="1" dirty="0">
                <a:latin typeface="Arial" panose="020B0604020202020204" pitchFamily="34" charset="0"/>
              </a:rPr>
              <a:t>１０</a:t>
            </a:r>
          </a:p>
        </p:txBody>
      </p:sp>
      <p:sp>
        <p:nvSpPr>
          <p:cNvPr id="73735" name="Text Box 7"/>
          <p:cNvSpPr txBox="1">
            <a:spLocks noChangeArrowheads="1"/>
          </p:cNvSpPr>
          <p:nvPr/>
        </p:nvSpPr>
        <p:spPr bwMode="auto">
          <a:xfrm>
            <a:off x="7010291" y="5025794"/>
            <a:ext cx="143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sz="2800" b="1" dirty="0">
                <a:latin typeface="Arial" panose="020B0604020202020204" pitchFamily="34" charset="0"/>
              </a:rPr>
              <a:t>０　眠り</a:t>
            </a:r>
          </a:p>
        </p:txBody>
      </p:sp>
      <p:sp>
        <p:nvSpPr>
          <p:cNvPr id="73736" name="Line 8"/>
          <p:cNvSpPr>
            <a:spLocks noChangeShapeType="1"/>
          </p:cNvSpPr>
          <p:nvPr/>
        </p:nvSpPr>
        <p:spPr bwMode="auto">
          <a:xfrm flipV="1">
            <a:off x="6135158" y="4454940"/>
            <a:ext cx="0" cy="911225"/>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ja-JP" altLang="en-US"/>
          </a:p>
        </p:txBody>
      </p:sp>
      <p:sp>
        <p:nvSpPr>
          <p:cNvPr id="73737" name="Line 9"/>
          <p:cNvSpPr>
            <a:spLocks noChangeShapeType="1"/>
          </p:cNvSpPr>
          <p:nvPr/>
        </p:nvSpPr>
        <p:spPr bwMode="auto">
          <a:xfrm>
            <a:off x="7213851" y="3861048"/>
            <a:ext cx="0" cy="936625"/>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ja-JP" altLang="en-US"/>
          </a:p>
        </p:txBody>
      </p:sp>
      <p:sp>
        <p:nvSpPr>
          <p:cNvPr id="73738" name="Line 10"/>
          <p:cNvSpPr>
            <a:spLocks noChangeShapeType="1"/>
          </p:cNvSpPr>
          <p:nvPr/>
        </p:nvSpPr>
        <p:spPr bwMode="auto">
          <a:xfrm>
            <a:off x="7235825" y="648970"/>
            <a:ext cx="0" cy="1368425"/>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ja-JP" altLang="en-US"/>
          </a:p>
        </p:txBody>
      </p:sp>
      <p:sp>
        <p:nvSpPr>
          <p:cNvPr id="73739" name="Text Box 11"/>
          <p:cNvSpPr txBox="1">
            <a:spLocks noChangeArrowheads="1"/>
          </p:cNvSpPr>
          <p:nvPr/>
        </p:nvSpPr>
        <p:spPr bwMode="auto">
          <a:xfrm>
            <a:off x="7380288" y="1617663"/>
            <a:ext cx="1512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sz="2800" b="1" dirty="0">
                <a:latin typeface="Arial" panose="020B0604020202020204" pitchFamily="34" charset="0"/>
              </a:rPr>
              <a:t>落ち着く</a:t>
            </a:r>
          </a:p>
        </p:txBody>
      </p:sp>
      <p:sp>
        <p:nvSpPr>
          <p:cNvPr id="73740" name="Text Box 12"/>
          <p:cNvSpPr txBox="1">
            <a:spLocks noChangeArrowheads="1"/>
          </p:cNvSpPr>
          <p:nvPr/>
        </p:nvSpPr>
        <p:spPr bwMode="auto">
          <a:xfrm>
            <a:off x="4192748" y="5480618"/>
            <a:ext cx="2520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sz="2400" b="1" dirty="0">
                <a:latin typeface="Arial" panose="020B0604020202020204" pitchFamily="34" charset="0"/>
              </a:rPr>
              <a:t>アクティベーション</a:t>
            </a:r>
          </a:p>
        </p:txBody>
      </p:sp>
      <p:sp>
        <p:nvSpPr>
          <p:cNvPr id="73741" name="Text Box 13"/>
          <p:cNvSpPr txBox="1">
            <a:spLocks noChangeArrowheads="1"/>
          </p:cNvSpPr>
          <p:nvPr/>
        </p:nvSpPr>
        <p:spPr bwMode="auto">
          <a:xfrm>
            <a:off x="4427537" y="2284786"/>
            <a:ext cx="23764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sz="2000" b="1" dirty="0" smtClean="0">
                <a:latin typeface="Arial" panose="020B0604020202020204" pitchFamily="34" charset="0"/>
              </a:rPr>
              <a:t>発表・テスト</a:t>
            </a:r>
            <a:r>
              <a:rPr lang="ja-JP" altLang="en-US" sz="2000" b="1" dirty="0">
                <a:latin typeface="Arial" panose="020B0604020202020204" pitchFamily="34" charset="0"/>
              </a:rPr>
              <a:t>・試合</a:t>
            </a:r>
          </a:p>
        </p:txBody>
      </p:sp>
      <p:sp>
        <p:nvSpPr>
          <p:cNvPr id="73742" name="Text Box 14"/>
          <p:cNvSpPr txBox="1">
            <a:spLocks noChangeArrowheads="1"/>
          </p:cNvSpPr>
          <p:nvPr/>
        </p:nvSpPr>
        <p:spPr bwMode="auto">
          <a:xfrm>
            <a:off x="7235825" y="854075"/>
            <a:ext cx="1081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b="1">
                <a:latin typeface="Arial" panose="020B0604020202020204" pitchFamily="34" charset="0"/>
              </a:rPr>
              <a:t>１００</a:t>
            </a:r>
          </a:p>
        </p:txBody>
      </p:sp>
      <p:sp>
        <p:nvSpPr>
          <p:cNvPr id="73743" name="テキスト ボックス 14"/>
          <p:cNvSpPr txBox="1">
            <a:spLocks noChangeArrowheads="1"/>
          </p:cNvSpPr>
          <p:nvPr/>
        </p:nvSpPr>
        <p:spPr bwMode="auto">
          <a:xfrm>
            <a:off x="4325569" y="5961342"/>
            <a:ext cx="4776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u="sng" dirty="0">
                <a:latin typeface="Arial" panose="020B0604020202020204" pitchFamily="34" charset="0"/>
              </a:rPr>
              <a:t>落ち着くため；からだの軸をつくる</a:t>
            </a:r>
          </a:p>
        </p:txBody>
      </p:sp>
      <p:sp>
        <p:nvSpPr>
          <p:cNvPr id="2" name="テキスト ボックス 1"/>
          <p:cNvSpPr txBox="1"/>
          <p:nvPr/>
        </p:nvSpPr>
        <p:spPr>
          <a:xfrm>
            <a:off x="205316" y="5484458"/>
            <a:ext cx="3508586" cy="1200329"/>
          </a:xfrm>
          <a:prstGeom prst="rect">
            <a:avLst/>
          </a:prstGeom>
          <a:noFill/>
          <a:ln>
            <a:solidFill>
              <a:srgbClr val="C00000"/>
            </a:solidFill>
          </a:ln>
        </p:spPr>
        <p:txBody>
          <a:bodyPr wrap="square" rtlCol="0">
            <a:spAutoFit/>
          </a:bodyPr>
          <a:lstStyle/>
          <a:p>
            <a:r>
              <a:rPr lang="ja-JP" altLang="en-US" dirty="0" smtClean="0">
                <a:latin typeface="BIZ UDPゴシック" panose="020B0400000000000000" pitchFamily="50" charset="-128"/>
                <a:ea typeface="BIZ UDPゴシック" panose="020B0400000000000000" pitchFamily="50" charset="-128"/>
              </a:rPr>
              <a:t>・再体験反応への対処</a:t>
            </a:r>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「今を感じ、過去の記憶イメージ不快な気分から</a:t>
            </a:r>
            <a:r>
              <a:rPr lang="ja-JP" altLang="en-US" b="1" u="sng" dirty="0" smtClean="0">
                <a:latin typeface="BIZ UDPゴシック" panose="020B0400000000000000" pitchFamily="50" charset="-128"/>
                <a:ea typeface="BIZ UDPゴシック" panose="020B0400000000000000" pitchFamily="50" charset="-128"/>
              </a:rPr>
              <a:t>離れる</a:t>
            </a:r>
            <a:r>
              <a:rPr lang="ja-JP" altLang="en-US" dirty="0" smtClean="0">
                <a:latin typeface="BIZ UDPゴシック" panose="020B0400000000000000" pitchFamily="50" charset="-128"/>
                <a:ea typeface="BIZ UDPゴシック" panose="020B0400000000000000" pitchFamily="50" charset="-128"/>
              </a:rPr>
              <a:t>」マインドフルネス、スクリーンイメージ</a:t>
            </a:r>
            <a:r>
              <a:rPr lang="en-US" altLang="ja-JP" dirty="0" err="1" smtClean="0">
                <a:latin typeface="BIZ UDPゴシック" panose="020B0400000000000000" pitchFamily="50" charset="-128"/>
                <a:ea typeface="BIZ UDPゴシック" panose="020B0400000000000000" pitchFamily="50" charset="-128"/>
              </a:rPr>
              <a:t>etc</a:t>
            </a:r>
            <a:endParaRPr lang="en-US"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6754891" y="6441769"/>
            <a:ext cx="2033325" cy="369332"/>
          </a:xfrm>
          <a:prstGeom prst="rect">
            <a:avLst/>
          </a:prstGeom>
          <a:noFill/>
        </p:spPr>
        <p:txBody>
          <a:bodyPr wrap="square" rtlCol="0">
            <a:spAutoFit/>
          </a:bodyPr>
          <a:lstStyle/>
          <a:p>
            <a:r>
              <a:rPr lang="en-US" altLang="ja-JP" dirty="0" err="1" smtClean="0"/>
              <a:t>Tominaga</a:t>
            </a:r>
            <a:r>
              <a:rPr lang="ja-JP" altLang="en-US" dirty="0" smtClean="0"/>
              <a:t>　</a:t>
            </a:r>
            <a:r>
              <a:rPr lang="en-US" altLang="ja-JP" dirty="0" err="1" smtClean="0"/>
              <a:t>Yoshiki</a:t>
            </a:r>
            <a:endParaRPr lang="en-US" dirty="0"/>
          </a:p>
        </p:txBody>
      </p:sp>
    </p:spTree>
    <p:extLst>
      <p:ext uri="{BB962C8B-B14F-4D97-AF65-F5344CB8AC3E}">
        <p14:creationId xmlns:p14="http://schemas.microsoft.com/office/powerpoint/2010/main" val="101940174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7544" y="260648"/>
            <a:ext cx="8208911" cy="5832648"/>
          </a:xfrm>
          <a:prstGeom prst="rect">
            <a:avLst/>
          </a:prstGeom>
        </p:spPr>
      </p:pic>
    </p:spTree>
    <p:extLst>
      <p:ext uri="{BB962C8B-B14F-4D97-AF65-F5344CB8AC3E}">
        <p14:creationId xmlns:p14="http://schemas.microsoft.com/office/powerpoint/2010/main" val="4277965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11558" y="188640"/>
            <a:ext cx="8136903" cy="5256584"/>
          </a:xfrm>
          <a:prstGeom prst="rect">
            <a:avLst/>
          </a:prstGeom>
        </p:spPr>
      </p:pic>
      <p:sp>
        <p:nvSpPr>
          <p:cNvPr id="3" name="テキスト ボックス 2"/>
          <p:cNvSpPr txBox="1"/>
          <p:nvPr/>
        </p:nvSpPr>
        <p:spPr>
          <a:xfrm>
            <a:off x="611558" y="5949280"/>
            <a:ext cx="8064897" cy="646331"/>
          </a:xfrm>
          <a:prstGeom prst="rect">
            <a:avLst/>
          </a:prstGeom>
          <a:noFill/>
        </p:spPr>
        <p:txBody>
          <a:bodyPr wrap="square" rtlCol="0">
            <a:spAutoFit/>
          </a:bodyPr>
          <a:lstStyle/>
          <a:p>
            <a:r>
              <a:rPr lang="en-US" altLang="ja-JP" dirty="0" smtClean="0"/>
              <a:t>【</a:t>
            </a:r>
            <a:r>
              <a:rPr lang="ja-JP" altLang="en-US" dirty="0" smtClean="0"/>
              <a:t>友だちに、「おはよう」と声をかけたけど、返事がなかった時、どんな気持ちになる？心の中で考えていること、心のつぶやきは？どんな行動する？</a:t>
            </a:r>
            <a:r>
              <a:rPr lang="en-US" altLang="ja-JP" dirty="0" smtClean="0"/>
              <a:t>】</a:t>
            </a:r>
            <a:endParaRPr lang="en-US" dirty="0"/>
          </a:p>
        </p:txBody>
      </p:sp>
    </p:spTree>
    <p:extLst>
      <p:ext uri="{BB962C8B-B14F-4D97-AF65-F5344CB8AC3E}">
        <p14:creationId xmlns:p14="http://schemas.microsoft.com/office/powerpoint/2010/main" val="18956194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リーフォーム 1"/>
          <p:cNvSpPr/>
          <p:nvPr/>
        </p:nvSpPr>
        <p:spPr>
          <a:xfrm>
            <a:off x="1709739" y="3429001"/>
            <a:ext cx="6836551" cy="1674019"/>
          </a:xfrm>
          <a:custGeom>
            <a:avLst/>
            <a:gdLst>
              <a:gd name="connsiteX0" fmla="*/ 0 w 7716475"/>
              <a:gd name="connsiteY0" fmla="*/ 137038 h 2250251"/>
              <a:gd name="connsiteX1" fmla="*/ 812800 w 7716475"/>
              <a:gd name="connsiteY1" fmla="*/ 1513257 h 2250251"/>
              <a:gd name="connsiteX2" fmla="*/ 2105891 w 7716475"/>
              <a:gd name="connsiteY2" fmla="*/ 2205984 h 2250251"/>
              <a:gd name="connsiteX3" fmla="*/ 4959927 w 7716475"/>
              <a:gd name="connsiteY3" fmla="*/ 284820 h 2250251"/>
              <a:gd name="connsiteX4" fmla="*/ 7527636 w 7716475"/>
              <a:gd name="connsiteY4" fmla="*/ 26202 h 2250251"/>
              <a:gd name="connsiteX5" fmla="*/ 7527636 w 7716475"/>
              <a:gd name="connsiteY5" fmla="*/ 7729 h 225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6475" h="2250251">
                <a:moveTo>
                  <a:pt x="0" y="137038"/>
                </a:moveTo>
                <a:cubicBezTo>
                  <a:pt x="230909" y="652735"/>
                  <a:pt x="461818" y="1168433"/>
                  <a:pt x="812800" y="1513257"/>
                </a:cubicBezTo>
                <a:cubicBezTo>
                  <a:pt x="1163782" y="1858081"/>
                  <a:pt x="1414703" y="2410723"/>
                  <a:pt x="2105891" y="2205984"/>
                </a:cubicBezTo>
                <a:cubicBezTo>
                  <a:pt x="2797079" y="2001245"/>
                  <a:pt x="4056303" y="648117"/>
                  <a:pt x="4959927" y="284820"/>
                </a:cubicBezTo>
                <a:cubicBezTo>
                  <a:pt x="5863551" y="-78477"/>
                  <a:pt x="7527636" y="26202"/>
                  <a:pt x="7527636" y="26202"/>
                </a:cubicBezTo>
                <a:cubicBezTo>
                  <a:pt x="7955587" y="-19980"/>
                  <a:pt x="7521479" y="9268"/>
                  <a:pt x="7527636" y="772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4" name="フリーフォーム 3"/>
          <p:cNvSpPr/>
          <p:nvPr/>
        </p:nvSpPr>
        <p:spPr>
          <a:xfrm>
            <a:off x="1798346" y="3426051"/>
            <a:ext cx="6662086" cy="1824038"/>
          </a:xfrm>
          <a:custGeom>
            <a:avLst/>
            <a:gdLst>
              <a:gd name="connsiteX0" fmla="*/ 0 w 7555345"/>
              <a:gd name="connsiteY0" fmla="*/ 0 h 2418626"/>
              <a:gd name="connsiteX1" fmla="*/ 1422400 w 7555345"/>
              <a:gd name="connsiteY1" fmla="*/ 2133600 h 2418626"/>
              <a:gd name="connsiteX2" fmla="*/ 7555345 w 7555345"/>
              <a:gd name="connsiteY2" fmla="*/ 2336800 h 2418626"/>
            </a:gdLst>
            <a:ahLst/>
            <a:cxnLst>
              <a:cxn ang="0">
                <a:pos x="connsiteX0" y="connsiteY0"/>
              </a:cxn>
              <a:cxn ang="0">
                <a:pos x="connsiteX1" y="connsiteY1"/>
              </a:cxn>
              <a:cxn ang="0">
                <a:pos x="connsiteX2" y="connsiteY2"/>
              </a:cxn>
            </a:cxnLst>
            <a:rect l="l" t="t" r="r" b="b"/>
            <a:pathLst>
              <a:path w="7555345" h="2418626">
                <a:moveTo>
                  <a:pt x="0" y="0"/>
                </a:moveTo>
                <a:cubicBezTo>
                  <a:pt x="81588" y="872066"/>
                  <a:pt x="163176" y="1744133"/>
                  <a:pt x="1422400" y="2133600"/>
                </a:cubicBezTo>
                <a:cubicBezTo>
                  <a:pt x="2681624" y="2523067"/>
                  <a:pt x="5118484" y="2429933"/>
                  <a:pt x="7555345" y="23368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5" name="フリーフォーム 4"/>
          <p:cNvSpPr/>
          <p:nvPr/>
        </p:nvSpPr>
        <p:spPr>
          <a:xfrm>
            <a:off x="1812638" y="1298948"/>
            <a:ext cx="5932885" cy="3880247"/>
          </a:xfrm>
          <a:custGeom>
            <a:avLst/>
            <a:gdLst>
              <a:gd name="connsiteX0" fmla="*/ 0 w 7629236"/>
              <a:gd name="connsiteY0" fmla="*/ 2752436 h 5166917"/>
              <a:gd name="connsiteX1" fmla="*/ 1570182 w 7629236"/>
              <a:gd name="connsiteY1" fmla="*/ 5163127 h 5166917"/>
              <a:gd name="connsiteX2" fmla="*/ 4405745 w 7629236"/>
              <a:gd name="connsiteY2" fmla="*/ 3223491 h 5166917"/>
              <a:gd name="connsiteX3" fmla="*/ 7629236 w 7629236"/>
              <a:gd name="connsiteY3" fmla="*/ 0 h 5166917"/>
            </a:gdLst>
            <a:ahLst/>
            <a:cxnLst>
              <a:cxn ang="0">
                <a:pos x="connsiteX0" y="connsiteY0"/>
              </a:cxn>
              <a:cxn ang="0">
                <a:pos x="connsiteX1" y="connsiteY1"/>
              </a:cxn>
              <a:cxn ang="0">
                <a:pos x="connsiteX2" y="connsiteY2"/>
              </a:cxn>
              <a:cxn ang="0">
                <a:pos x="connsiteX3" y="connsiteY3"/>
              </a:cxn>
            </a:cxnLst>
            <a:rect l="l" t="t" r="r" b="b"/>
            <a:pathLst>
              <a:path w="7629236" h="5166917">
                <a:moveTo>
                  <a:pt x="0" y="2752436"/>
                </a:moveTo>
                <a:cubicBezTo>
                  <a:pt x="417945" y="3918527"/>
                  <a:pt x="835891" y="5084618"/>
                  <a:pt x="1570182" y="5163127"/>
                </a:cubicBezTo>
                <a:cubicBezTo>
                  <a:pt x="2304473" y="5241636"/>
                  <a:pt x="3395903" y="4084012"/>
                  <a:pt x="4405745" y="3223491"/>
                </a:cubicBezTo>
                <a:cubicBezTo>
                  <a:pt x="5415587" y="2362970"/>
                  <a:pt x="6522411" y="1181485"/>
                  <a:pt x="7629236"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38917" name="テキスト ボックス 5"/>
          <p:cNvSpPr txBox="1">
            <a:spLocks noChangeArrowheads="1"/>
          </p:cNvSpPr>
          <p:nvPr/>
        </p:nvSpPr>
        <p:spPr bwMode="auto">
          <a:xfrm>
            <a:off x="6174582" y="3611166"/>
            <a:ext cx="1007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400" dirty="0">
                <a:solidFill>
                  <a:prstClr val="black"/>
                </a:solidFill>
              </a:rPr>
              <a:t>回復</a:t>
            </a:r>
          </a:p>
        </p:txBody>
      </p:sp>
      <p:sp>
        <p:nvSpPr>
          <p:cNvPr id="38918" name="テキスト ボックス 6"/>
          <p:cNvSpPr txBox="1">
            <a:spLocks noChangeArrowheads="1"/>
          </p:cNvSpPr>
          <p:nvPr/>
        </p:nvSpPr>
        <p:spPr bwMode="auto">
          <a:xfrm>
            <a:off x="5796136" y="5253143"/>
            <a:ext cx="3150815" cy="792525"/>
          </a:xfrm>
          <a:prstGeom prst="rect">
            <a:avLst/>
          </a:prstGeom>
          <a:solidFill>
            <a:schemeClr val="bg1"/>
          </a:solidFill>
          <a:ln w="9525">
            <a:solidFill>
              <a:srgbClr val="FFC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endParaRPr lang="en-US" altLang="ja-JP" sz="1350" dirty="0">
              <a:solidFill>
                <a:prstClr val="black"/>
              </a:solidFill>
            </a:endParaRPr>
          </a:p>
          <a:p>
            <a:pPr>
              <a:spcBef>
                <a:spcPct val="0"/>
              </a:spcBef>
              <a:buNone/>
            </a:pPr>
            <a:r>
              <a:rPr lang="en-US" altLang="ja-JP" sz="1600" dirty="0">
                <a:solidFill>
                  <a:prstClr val="black"/>
                </a:solidFill>
              </a:rPr>
              <a:t>Post</a:t>
            </a:r>
            <a:r>
              <a:rPr lang="ja-JP" altLang="en-US" sz="1600" dirty="0">
                <a:solidFill>
                  <a:prstClr val="black"/>
                </a:solidFill>
              </a:rPr>
              <a:t>　</a:t>
            </a:r>
            <a:r>
              <a:rPr lang="en-US" altLang="ja-JP" sz="1600" dirty="0" smtClean="0">
                <a:solidFill>
                  <a:prstClr val="black"/>
                </a:solidFill>
              </a:rPr>
              <a:t>Traumatic Stress</a:t>
            </a:r>
            <a:r>
              <a:rPr lang="ja-JP" altLang="en-US" sz="1600" dirty="0" smtClean="0">
                <a:solidFill>
                  <a:prstClr val="black"/>
                </a:solidFill>
              </a:rPr>
              <a:t> </a:t>
            </a:r>
            <a:r>
              <a:rPr lang="en-US" altLang="ja-JP" sz="1600" dirty="0">
                <a:solidFill>
                  <a:prstClr val="black"/>
                </a:solidFill>
              </a:rPr>
              <a:t>Disorder</a:t>
            </a:r>
          </a:p>
          <a:p>
            <a:pPr>
              <a:spcBef>
                <a:spcPct val="0"/>
              </a:spcBef>
              <a:buNone/>
            </a:pPr>
            <a:r>
              <a:rPr lang="ja-JP" altLang="en-US" sz="1600" dirty="0">
                <a:solidFill>
                  <a:prstClr val="black"/>
                </a:solidFill>
              </a:rPr>
              <a:t>（</a:t>
            </a:r>
            <a:r>
              <a:rPr lang="en-US" altLang="ja-JP" sz="1600" dirty="0">
                <a:solidFill>
                  <a:prstClr val="black"/>
                </a:solidFill>
              </a:rPr>
              <a:t>PTSD:</a:t>
            </a:r>
            <a:r>
              <a:rPr lang="ja-JP" altLang="en-US" sz="1600" dirty="0">
                <a:solidFill>
                  <a:prstClr val="black"/>
                </a:solidFill>
              </a:rPr>
              <a:t>トラウマ後</a:t>
            </a:r>
            <a:r>
              <a:rPr lang="ja-JP" altLang="en-US" sz="1600" dirty="0" smtClean="0">
                <a:solidFill>
                  <a:prstClr val="black"/>
                </a:solidFill>
              </a:rPr>
              <a:t>ストレス障害）</a:t>
            </a:r>
            <a:endParaRPr lang="ja-JP" altLang="en-US" sz="1600" dirty="0">
              <a:solidFill>
                <a:prstClr val="black"/>
              </a:solidFill>
            </a:endParaRPr>
          </a:p>
        </p:txBody>
      </p:sp>
      <p:sp>
        <p:nvSpPr>
          <p:cNvPr id="38919" name="テキスト ボックス 7"/>
          <p:cNvSpPr txBox="1">
            <a:spLocks noChangeArrowheads="1"/>
          </p:cNvSpPr>
          <p:nvPr/>
        </p:nvSpPr>
        <p:spPr bwMode="auto">
          <a:xfrm>
            <a:off x="6046871" y="899394"/>
            <a:ext cx="2611628" cy="646331"/>
          </a:xfrm>
          <a:prstGeom prst="rect">
            <a:avLst/>
          </a:prstGeom>
          <a:solidFill>
            <a:schemeClr val="bg1"/>
          </a:solidFill>
          <a:ln w="9525">
            <a:solidFill>
              <a:schemeClr val="accent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en-US" altLang="ja-JP" sz="1800" dirty="0">
                <a:solidFill>
                  <a:prstClr val="black"/>
                </a:solidFill>
              </a:rPr>
              <a:t>Post</a:t>
            </a:r>
            <a:r>
              <a:rPr lang="ja-JP" altLang="en-US" sz="1800" dirty="0">
                <a:solidFill>
                  <a:prstClr val="black"/>
                </a:solidFill>
              </a:rPr>
              <a:t>　</a:t>
            </a:r>
            <a:r>
              <a:rPr lang="en-US" altLang="ja-JP" sz="1800" dirty="0" smtClean="0">
                <a:solidFill>
                  <a:prstClr val="black"/>
                </a:solidFill>
              </a:rPr>
              <a:t>Traumatic Growth</a:t>
            </a:r>
            <a:endParaRPr lang="en-US" altLang="ja-JP" sz="1800" dirty="0">
              <a:solidFill>
                <a:prstClr val="black"/>
              </a:solidFill>
            </a:endParaRPr>
          </a:p>
          <a:p>
            <a:pPr>
              <a:spcBef>
                <a:spcPct val="0"/>
              </a:spcBef>
              <a:buNone/>
            </a:pPr>
            <a:r>
              <a:rPr lang="ja-JP" altLang="en-US" sz="1800" dirty="0">
                <a:solidFill>
                  <a:prstClr val="black"/>
                </a:solidFill>
              </a:rPr>
              <a:t>（</a:t>
            </a:r>
            <a:r>
              <a:rPr lang="en-US" altLang="ja-JP" sz="1800" dirty="0">
                <a:solidFill>
                  <a:prstClr val="black"/>
                </a:solidFill>
              </a:rPr>
              <a:t>PTG:</a:t>
            </a:r>
            <a:r>
              <a:rPr lang="ja-JP" altLang="en-US" sz="1800" dirty="0">
                <a:solidFill>
                  <a:prstClr val="black"/>
                </a:solidFill>
              </a:rPr>
              <a:t>トラウマ後成長）</a:t>
            </a:r>
          </a:p>
        </p:txBody>
      </p:sp>
      <p:sp>
        <p:nvSpPr>
          <p:cNvPr id="38920" name="テキスト ボックス 8"/>
          <p:cNvSpPr txBox="1">
            <a:spLocks noChangeArrowheads="1"/>
          </p:cNvSpPr>
          <p:nvPr/>
        </p:nvSpPr>
        <p:spPr bwMode="auto">
          <a:xfrm>
            <a:off x="1064713" y="945561"/>
            <a:ext cx="29706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800" dirty="0">
                <a:solidFill>
                  <a:prstClr val="black"/>
                </a:solidFill>
              </a:rPr>
              <a:t>・他者とのきずな</a:t>
            </a:r>
            <a:endParaRPr lang="en-US" altLang="ja-JP" sz="1800" dirty="0">
              <a:solidFill>
                <a:prstClr val="black"/>
              </a:solidFill>
            </a:endParaRPr>
          </a:p>
          <a:p>
            <a:pPr>
              <a:spcBef>
                <a:spcPct val="0"/>
              </a:spcBef>
              <a:buNone/>
            </a:pPr>
            <a:r>
              <a:rPr lang="ja-JP" altLang="en-US" sz="1800" dirty="0">
                <a:solidFill>
                  <a:prstClr val="black"/>
                </a:solidFill>
              </a:rPr>
              <a:t>・新たな可能性へ挑戦する力</a:t>
            </a:r>
            <a:endParaRPr lang="en-US" altLang="ja-JP" sz="1800" dirty="0">
              <a:solidFill>
                <a:prstClr val="black"/>
              </a:solidFill>
            </a:endParaRPr>
          </a:p>
          <a:p>
            <a:pPr>
              <a:spcBef>
                <a:spcPct val="0"/>
              </a:spcBef>
              <a:buNone/>
            </a:pPr>
            <a:r>
              <a:rPr lang="ja-JP" altLang="en-US" sz="1800" dirty="0">
                <a:solidFill>
                  <a:prstClr val="black"/>
                </a:solidFill>
              </a:rPr>
              <a:t>・困難なことに挑戦する力</a:t>
            </a:r>
            <a:endParaRPr lang="en-US" altLang="ja-JP" sz="1800" dirty="0">
              <a:solidFill>
                <a:prstClr val="black"/>
              </a:solidFill>
            </a:endParaRPr>
          </a:p>
          <a:p>
            <a:pPr>
              <a:spcBef>
                <a:spcPct val="0"/>
              </a:spcBef>
              <a:buNone/>
            </a:pPr>
            <a:r>
              <a:rPr lang="ja-JP" altLang="en-US" sz="1800" dirty="0">
                <a:solidFill>
                  <a:prstClr val="black"/>
                </a:solidFill>
              </a:rPr>
              <a:t>・日々の感謝</a:t>
            </a:r>
            <a:endParaRPr lang="en-US" altLang="ja-JP" sz="1800" dirty="0">
              <a:solidFill>
                <a:prstClr val="black"/>
              </a:solidFill>
            </a:endParaRPr>
          </a:p>
        </p:txBody>
      </p:sp>
      <p:sp>
        <p:nvSpPr>
          <p:cNvPr id="10" name="上矢印 9"/>
          <p:cNvSpPr/>
          <p:nvPr/>
        </p:nvSpPr>
        <p:spPr>
          <a:xfrm>
            <a:off x="5347097" y="3770141"/>
            <a:ext cx="647700" cy="567929"/>
          </a:xfrm>
          <a:prstGeom prst="up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sz="1350" dirty="0">
              <a:solidFill>
                <a:prstClr val="black"/>
              </a:solidFill>
              <a:latin typeface="Calibri"/>
              <a:ea typeface="ＭＳ Ｐゴシック" panose="020B0600070205080204" pitchFamily="50" charset="-128"/>
            </a:endParaRPr>
          </a:p>
        </p:txBody>
      </p:sp>
      <p:sp>
        <p:nvSpPr>
          <p:cNvPr id="11" name="爆発 1 10"/>
          <p:cNvSpPr/>
          <p:nvPr/>
        </p:nvSpPr>
        <p:spPr>
          <a:xfrm>
            <a:off x="1520428" y="3263505"/>
            <a:ext cx="594122" cy="511969"/>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38924" name="テキスト ボックス 12"/>
          <p:cNvSpPr txBox="1">
            <a:spLocks noChangeArrowheads="1"/>
          </p:cNvSpPr>
          <p:nvPr/>
        </p:nvSpPr>
        <p:spPr bwMode="auto">
          <a:xfrm>
            <a:off x="539552" y="5254230"/>
            <a:ext cx="51125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800" dirty="0">
                <a:solidFill>
                  <a:prstClr val="black"/>
                </a:solidFill>
              </a:rPr>
              <a:t>眠れない、イライラ、びくっと、思い出してつらい、こわい夢、話したくない</a:t>
            </a:r>
            <a:r>
              <a:rPr lang="ja-JP" altLang="en-US" sz="1800" dirty="0" smtClean="0">
                <a:solidFill>
                  <a:prstClr val="black"/>
                </a:solidFill>
              </a:rPr>
              <a:t>、（安全な）トリガー</a:t>
            </a:r>
            <a:r>
              <a:rPr lang="ja-JP" altLang="en-US" sz="1800" dirty="0">
                <a:solidFill>
                  <a:prstClr val="black"/>
                </a:solidFill>
              </a:rPr>
              <a:t>を避けたい</a:t>
            </a:r>
          </a:p>
        </p:txBody>
      </p:sp>
      <p:sp>
        <p:nvSpPr>
          <p:cNvPr id="38925" name="テキスト ボックス 13"/>
          <p:cNvSpPr txBox="1">
            <a:spLocks noChangeArrowheads="1"/>
          </p:cNvSpPr>
          <p:nvPr/>
        </p:nvSpPr>
        <p:spPr bwMode="auto">
          <a:xfrm>
            <a:off x="1655657" y="4356110"/>
            <a:ext cx="3096382" cy="400110"/>
          </a:xfrm>
          <a:prstGeom prst="rect">
            <a:avLst/>
          </a:prstGeom>
          <a:solidFill>
            <a:schemeClr val="bg1"/>
          </a:solidFill>
          <a:ln w="9525">
            <a:solidFill>
              <a:srgbClr val="FFC000"/>
            </a:solidFill>
            <a:miter lim="800000"/>
            <a:headEnd/>
            <a:tailEnd/>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000" dirty="0">
                <a:solidFill>
                  <a:prstClr val="black"/>
                </a:solidFill>
              </a:rPr>
              <a:t>誰にでも起こる自然な反応</a:t>
            </a:r>
          </a:p>
        </p:txBody>
      </p:sp>
      <p:sp>
        <p:nvSpPr>
          <p:cNvPr id="3" name="正方形/長方形 2"/>
          <p:cNvSpPr/>
          <p:nvPr/>
        </p:nvSpPr>
        <p:spPr>
          <a:xfrm>
            <a:off x="3396875" y="132368"/>
            <a:ext cx="5431544" cy="738664"/>
          </a:xfrm>
          <a:prstGeom prst="rect">
            <a:avLst/>
          </a:prstGeom>
        </p:spPr>
        <p:txBody>
          <a:bodyPr wrap="square">
            <a:spAutoFit/>
          </a:bodyPr>
          <a:lstStyle/>
          <a:p>
            <a:pPr algn="just">
              <a:defRPr/>
            </a:pPr>
            <a:r>
              <a:rPr lang="ja-JP"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・怖いものから逃げるのではなく、向き合って対策していくという考えがとても参考になった。成長の糧にもなるかもしれないと思った</a:t>
            </a:r>
            <a:r>
              <a:rPr lang="ja-JP"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（北海道胆振東部地震</a:t>
            </a:r>
            <a:r>
              <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か月後の心の健康授業の中学生の感想）</a:t>
            </a:r>
            <a:endParaRPr lang="ja-JP" altLang="ja-JP" sz="16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正方形/長方形 5"/>
          <p:cNvSpPr/>
          <p:nvPr/>
        </p:nvSpPr>
        <p:spPr>
          <a:xfrm>
            <a:off x="755576" y="2205183"/>
            <a:ext cx="2952328" cy="738664"/>
          </a:xfrm>
          <a:prstGeom prst="rect">
            <a:avLst/>
          </a:prstGeom>
          <a:solidFill>
            <a:schemeClr val="bg1"/>
          </a:solidFill>
        </p:spPr>
        <p:txBody>
          <a:bodyPr wrap="square">
            <a:spAutoFit/>
          </a:bodyPr>
          <a:lstStyle/>
          <a:p>
            <a:r>
              <a:rPr lang="en-US" altLang="ja-JP" sz="1050" dirty="0" err="1">
                <a:solidFill>
                  <a:prstClr val="black"/>
                </a:solidFill>
                <a:latin typeface="Arial" panose="020B0604020202020204" pitchFamily="34" charset="0"/>
                <a:ea typeface="ＭＳ Ｐゴシック" panose="020B0600070205080204" pitchFamily="50" charset="-128"/>
              </a:rPr>
              <a:t>Tedeschi</a:t>
            </a:r>
            <a:r>
              <a:rPr lang="en-US" altLang="ja-JP" sz="1050" dirty="0">
                <a:solidFill>
                  <a:prstClr val="black"/>
                </a:solidFill>
                <a:latin typeface="Arial" panose="020B0604020202020204" pitchFamily="34" charset="0"/>
                <a:ea typeface="ＭＳ Ｐゴシック" panose="020B0600070205080204" pitchFamily="50" charset="-128"/>
              </a:rPr>
              <a:t>, R. G.. &amp; Calhoun. L. G. ( 1996). The posttraumatic growth</a:t>
            </a:r>
            <a:r>
              <a:rPr lang="ja-JP" altLang="en-US" sz="1050" dirty="0">
                <a:solidFill>
                  <a:prstClr val="black"/>
                </a:solidFill>
                <a:latin typeface="Arial" panose="020B0604020202020204" pitchFamily="34" charset="0"/>
                <a:ea typeface="ＭＳ Ｐゴシック" panose="020B0600070205080204" pitchFamily="50" charset="-128"/>
              </a:rPr>
              <a:t> </a:t>
            </a:r>
            <a:r>
              <a:rPr lang="en-US" altLang="ja-JP" sz="1050" dirty="0">
                <a:solidFill>
                  <a:prstClr val="black"/>
                </a:solidFill>
                <a:latin typeface="Arial" panose="020B0604020202020204" pitchFamily="34" charset="0"/>
                <a:ea typeface="ＭＳ Ｐゴシック" panose="020B0600070205080204" pitchFamily="50" charset="-128"/>
              </a:rPr>
              <a:t>inventory Measuring the positive legacy of trauma. </a:t>
            </a:r>
            <a:r>
              <a:rPr lang="en-US" altLang="ja-JP" sz="1050" i="1" dirty="0">
                <a:solidFill>
                  <a:prstClr val="black"/>
                </a:solidFill>
                <a:latin typeface="Arial" panose="020B0604020202020204" pitchFamily="34" charset="0"/>
                <a:ea typeface="ＭＳ Ｐゴシック" panose="020B0600070205080204" pitchFamily="50" charset="-128"/>
              </a:rPr>
              <a:t>Journal of Traumatic Stress</a:t>
            </a:r>
            <a:r>
              <a:rPr lang="en-US" altLang="ja-JP" sz="1050" dirty="0">
                <a:solidFill>
                  <a:prstClr val="black"/>
                </a:solidFill>
                <a:latin typeface="Arial" panose="020B0604020202020204" pitchFamily="34" charset="0"/>
                <a:ea typeface="ＭＳ Ｐゴシック" panose="020B0600070205080204" pitchFamily="50" charset="-128"/>
              </a:rPr>
              <a:t>. 9. 455-471.</a:t>
            </a:r>
            <a:endParaRPr lang="ja-JP" altLang="en-US" sz="3000"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a:off x="827584" y="6064317"/>
            <a:ext cx="4752528" cy="646331"/>
          </a:xfrm>
          <a:prstGeom prst="rect">
            <a:avLst/>
          </a:prstGeom>
          <a:noFill/>
          <a:ln w="76200">
            <a:solidFill>
              <a:srgbClr val="00B050"/>
            </a:solidFill>
          </a:ln>
        </p:spPr>
        <p:txBody>
          <a:bodyPr wrap="square" rtlCol="0">
            <a:spAutoFit/>
          </a:bodyPr>
          <a:lstStyle/>
          <a:p>
            <a:r>
              <a:rPr lang="ja-JP" altLang="en-US" sz="3600" dirty="0" smtClean="0"/>
              <a:t>１（安全）安心・２きずな</a:t>
            </a:r>
            <a:endParaRPr lang="en-US" sz="3600" dirty="0"/>
          </a:p>
        </p:txBody>
      </p:sp>
      <p:sp>
        <p:nvSpPr>
          <p:cNvPr id="17" name="テキスト ボックス 5"/>
          <p:cNvSpPr txBox="1">
            <a:spLocks noChangeArrowheads="1"/>
          </p:cNvSpPr>
          <p:nvPr/>
        </p:nvSpPr>
        <p:spPr bwMode="auto">
          <a:xfrm>
            <a:off x="7539021" y="1667061"/>
            <a:ext cx="1007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400" dirty="0">
                <a:solidFill>
                  <a:prstClr val="black"/>
                </a:solidFill>
              </a:rPr>
              <a:t>成長</a:t>
            </a:r>
          </a:p>
        </p:txBody>
      </p:sp>
      <p:sp>
        <p:nvSpPr>
          <p:cNvPr id="8" name="テキスト ボックス 7"/>
          <p:cNvSpPr txBox="1"/>
          <p:nvPr/>
        </p:nvSpPr>
        <p:spPr>
          <a:xfrm>
            <a:off x="4405140" y="2656165"/>
            <a:ext cx="4176464" cy="646331"/>
          </a:xfrm>
          <a:prstGeom prst="rect">
            <a:avLst/>
          </a:prstGeom>
          <a:solidFill>
            <a:schemeClr val="bg1"/>
          </a:solidFill>
          <a:ln w="76200">
            <a:solidFill>
              <a:srgbClr val="00B0F0"/>
            </a:solidFill>
          </a:ln>
        </p:spPr>
        <p:txBody>
          <a:bodyPr wrap="square" rtlCol="0">
            <a:spAutoFit/>
          </a:bodyPr>
          <a:lstStyle/>
          <a:p>
            <a:r>
              <a:rPr lang="ja-JP" altLang="en-US" sz="3600" dirty="0" smtClean="0"/>
              <a:t>３表現・４チャレンジ</a:t>
            </a:r>
            <a:endParaRPr lang="en-US" sz="3600" dirty="0"/>
          </a:p>
        </p:txBody>
      </p:sp>
      <p:sp>
        <p:nvSpPr>
          <p:cNvPr id="19" name="テキスト ボックス 13"/>
          <p:cNvSpPr txBox="1">
            <a:spLocks noChangeArrowheads="1"/>
          </p:cNvSpPr>
          <p:nvPr/>
        </p:nvSpPr>
        <p:spPr bwMode="auto">
          <a:xfrm>
            <a:off x="4806121" y="4381501"/>
            <a:ext cx="4190876" cy="707886"/>
          </a:xfrm>
          <a:prstGeom prst="rect">
            <a:avLst/>
          </a:prstGeom>
          <a:solidFill>
            <a:schemeClr val="bg1"/>
          </a:solidFill>
          <a:ln w="9525">
            <a:solidFill>
              <a:srgbClr val="FFC000"/>
            </a:solidFill>
            <a:miter lim="800000"/>
            <a:headEnd/>
            <a:tailEnd/>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000" dirty="0" smtClean="0">
                <a:solidFill>
                  <a:prstClr val="black"/>
                </a:solidFill>
              </a:rPr>
              <a:t>・自分のペースで少しずつチャレンジ</a:t>
            </a:r>
            <a:endParaRPr lang="en-US" altLang="ja-JP" sz="2000" dirty="0" smtClean="0">
              <a:solidFill>
                <a:prstClr val="black"/>
              </a:solidFill>
            </a:endParaRPr>
          </a:p>
          <a:p>
            <a:pPr>
              <a:spcBef>
                <a:spcPct val="0"/>
              </a:spcBef>
              <a:buNone/>
            </a:pPr>
            <a:r>
              <a:rPr lang="ja-JP" altLang="en-US" sz="2000" dirty="0" smtClean="0">
                <a:solidFill>
                  <a:prstClr val="black"/>
                </a:solidFill>
              </a:rPr>
              <a:t>・人を応援してもらう・応援する体験</a:t>
            </a:r>
            <a:endParaRPr lang="ja-JP" altLang="en-US" sz="2000" dirty="0">
              <a:solidFill>
                <a:prstClr val="black"/>
              </a:solidFill>
            </a:endParaRPr>
          </a:p>
        </p:txBody>
      </p:sp>
      <p:sp>
        <p:nvSpPr>
          <p:cNvPr id="9" name="テキスト ボックス 8"/>
          <p:cNvSpPr txBox="1"/>
          <p:nvPr/>
        </p:nvSpPr>
        <p:spPr>
          <a:xfrm>
            <a:off x="395536" y="166264"/>
            <a:ext cx="1536850" cy="646331"/>
          </a:xfrm>
          <a:prstGeom prst="rect">
            <a:avLst/>
          </a:prstGeom>
          <a:noFill/>
        </p:spPr>
        <p:txBody>
          <a:bodyPr wrap="square" rtlCol="0">
            <a:spAutoFit/>
          </a:bodyPr>
          <a:lstStyle/>
          <a:p>
            <a:r>
              <a:rPr lang="ja-JP" altLang="en-US" sz="3600" dirty="0" smtClean="0"/>
              <a:t>まとめ</a:t>
            </a:r>
            <a:endParaRPr lang="en-US" sz="3600" dirty="0"/>
          </a:p>
        </p:txBody>
      </p:sp>
      <p:sp>
        <p:nvSpPr>
          <p:cNvPr id="21" name="テキスト ボックス 13"/>
          <p:cNvSpPr txBox="1">
            <a:spLocks noChangeArrowheads="1"/>
          </p:cNvSpPr>
          <p:nvPr/>
        </p:nvSpPr>
        <p:spPr bwMode="auto">
          <a:xfrm>
            <a:off x="4116856" y="1669280"/>
            <a:ext cx="2707256" cy="707886"/>
          </a:xfrm>
          <a:prstGeom prst="rect">
            <a:avLst/>
          </a:prstGeom>
          <a:solidFill>
            <a:schemeClr val="bg1"/>
          </a:solidFill>
          <a:ln w="9525">
            <a:solidFill>
              <a:srgbClr val="FFC000"/>
            </a:solidFill>
            <a:miter lim="800000"/>
            <a:headEnd/>
            <a:tailEnd/>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000" dirty="0" smtClean="0">
                <a:solidFill>
                  <a:prstClr val="black"/>
                </a:solidFill>
              </a:rPr>
              <a:t>・表現と分ちあい</a:t>
            </a:r>
            <a:endParaRPr lang="en-US" altLang="ja-JP" sz="2000" dirty="0" smtClean="0">
              <a:solidFill>
                <a:prstClr val="black"/>
              </a:solidFill>
            </a:endParaRPr>
          </a:p>
          <a:p>
            <a:pPr>
              <a:spcBef>
                <a:spcPct val="0"/>
              </a:spcBef>
              <a:buNone/>
            </a:pPr>
            <a:r>
              <a:rPr lang="ja-JP" altLang="en-US" sz="2000" dirty="0" smtClean="0">
                <a:solidFill>
                  <a:prstClr val="black"/>
                </a:solidFill>
              </a:rPr>
              <a:t>・アサーティブな表現を</a:t>
            </a:r>
            <a:endParaRPr lang="ja-JP" altLang="en-US" sz="2000" dirty="0">
              <a:solidFill>
                <a:prstClr val="black"/>
              </a:solidFill>
            </a:endParaRPr>
          </a:p>
        </p:txBody>
      </p:sp>
      <p:sp>
        <p:nvSpPr>
          <p:cNvPr id="12" name="テキスト ボックス 11"/>
          <p:cNvSpPr txBox="1"/>
          <p:nvPr/>
        </p:nvSpPr>
        <p:spPr>
          <a:xfrm>
            <a:off x="5796136" y="6237312"/>
            <a:ext cx="3032283" cy="369332"/>
          </a:xfrm>
          <a:prstGeom prst="rect">
            <a:avLst/>
          </a:prstGeom>
          <a:noFill/>
        </p:spPr>
        <p:txBody>
          <a:bodyPr wrap="square" rtlCol="0">
            <a:spAutoFit/>
          </a:bodyPr>
          <a:lstStyle/>
          <a:p>
            <a:r>
              <a:rPr lang="ja-JP" altLang="en-US" dirty="0" smtClean="0">
                <a:solidFill>
                  <a:srgbClr val="FF0000"/>
                </a:solidFill>
              </a:rPr>
              <a:t>リスク因は自責感と強い回避</a:t>
            </a:r>
            <a:endParaRPr lang="en-US" dirty="0">
              <a:solidFill>
                <a:srgbClr val="FF0000"/>
              </a:solidFill>
            </a:endParaRPr>
          </a:p>
        </p:txBody>
      </p:sp>
    </p:spTree>
    <p:extLst>
      <p:ext uri="{BB962C8B-B14F-4D97-AF65-F5344CB8AC3E}">
        <p14:creationId xmlns:p14="http://schemas.microsoft.com/office/powerpoint/2010/main" val="717670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39552" y="548680"/>
            <a:ext cx="7992887" cy="5328592"/>
          </a:xfrm>
          <a:prstGeom prst="rect">
            <a:avLst/>
          </a:prstGeom>
        </p:spPr>
      </p:pic>
    </p:spTree>
    <p:extLst>
      <p:ext uri="{BB962C8B-B14F-4D97-AF65-F5344CB8AC3E}">
        <p14:creationId xmlns:p14="http://schemas.microsoft.com/office/powerpoint/2010/main" val="827179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553200" y="6376243"/>
            <a:ext cx="2133600" cy="365125"/>
          </a:xfrm>
        </p:spPr>
        <p:txBody>
          <a:bodyPr/>
          <a:lstStyle/>
          <a:p>
            <a:fld id="{09BD3F9B-7791-43F1-9864-17F23B19885F}" type="slidenum">
              <a:rPr lang="ja-JP" altLang="en-US" smtClean="0"/>
              <a:pPr/>
              <a:t>3</a:t>
            </a:fld>
            <a:endParaRPr lang="ja-JP" altLang="en-US"/>
          </a:p>
        </p:txBody>
      </p:sp>
      <p:sp>
        <p:nvSpPr>
          <p:cNvPr id="3" name="テキスト ボックス 2"/>
          <p:cNvSpPr txBox="1"/>
          <p:nvPr/>
        </p:nvSpPr>
        <p:spPr>
          <a:xfrm>
            <a:off x="395536" y="476672"/>
            <a:ext cx="8568952" cy="4647426"/>
          </a:xfrm>
          <a:prstGeom prst="rect">
            <a:avLst/>
          </a:prstGeom>
          <a:noFill/>
        </p:spPr>
        <p:txBody>
          <a:bodyPr wrap="square" rtlCol="0">
            <a:spAutoFit/>
          </a:bodyPr>
          <a:lstStyle/>
          <a:p>
            <a:r>
              <a:rPr kumimoji="1" lang="ja-JP" altLang="en-US" sz="4400" dirty="0" smtClean="0"/>
              <a:t>めあて</a:t>
            </a:r>
            <a:endParaRPr kumimoji="1" lang="en-US" altLang="ja-JP" sz="4400" dirty="0" smtClean="0"/>
          </a:p>
          <a:p>
            <a:endParaRPr lang="en-US" altLang="ja-JP" sz="3600" dirty="0" smtClean="0">
              <a:latin typeface="HGP創英ﾌﾟﾚｾﾞﾝｽEB" panose="02020800000000000000" pitchFamily="18" charset="-128"/>
              <a:ea typeface="HGP創英ﾌﾟﾚｾﾞﾝｽEB" panose="02020800000000000000" pitchFamily="18" charset="-128"/>
            </a:endParaRPr>
          </a:p>
          <a:p>
            <a:r>
              <a:rPr lang="ja-JP" altLang="en-US" sz="3600" dirty="0" smtClean="0">
                <a:latin typeface="HGP創英ﾌﾟﾚｾﾞﾝｽEB" panose="02020800000000000000" pitchFamily="18" charset="-128"/>
                <a:ea typeface="HGP創英ﾌﾟﾚｾﾞﾝｽEB" panose="02020800000000000000" pitchFamily="18" charset="-128"/>
              </a:rPr>
              <a:t>大変なことがあったあと</a:t>
            </a:r>
            <a:endParaRPr lang="en-US" altLang="ja-JP" sz="3600" dirty="0" smtClean="0">
              <a:latin typeface="HGP創英ﾌﾟﾚｾﾞﾝｽEB" panose="02020800000000000000" pitchFamily="18" charset="-128"/>
              <a:ea typeface="HGP創英ﾌﾟﾚｾﾞﾝｽEB" panose="02020800000000000000" pitchFamily="18" charset="-128"/>
            </a:endParaRPr>
          </a:p>
          <a:p>
            <a:endParaRPr lang="en-US" altLang="ja-JP" sz="3600" dirty="0" smtClean="0">
              <a:latin typeface="HGP創英ﾌﾟﾚｾﾞﾝｽEB" panose="02020800000000000000" pitchFamily="18" charset="-128"/>
              <a:ea typeface="HGP創英ﾌﾟﾚｾﾞﾝｽEB" panose="02020800000000000000" pitchFamily="18" charset="-128"/>
            </a:endParaRPr>
          </a:p>
          <a:p>
            <a:r>
              <a:rPr lang="ja-JP" altLang="en-US" sz="3600" dirty="0" smtClean="0">
                <a:latin typeface="HGP創英ﾌﾟﾚｾﾞﾝｽEB" panose="02020800000000000000" pitchFamily="18" charset="-128"/>
                <a:ea typeface="HGP創英ﾌﾟﾚｾﾞﾝｽEB" panose="02020800000000000000" pitchFamily="18" charset="-128"/>
              </a:rPr>
              <a:t>思い出して眠れない、</a:t>
            </a:r>
            <a:endParaRPr lang="en-US" altLang="ja-JP" sz="3600" dirty="0" smtClean="0">
              <a:latin typeface="HGP創英ﾌﾟﾚｾﾞﾝｽEB" panose="02020800000000000000" pitchFamily="18" charset="-128"/>
              <a:ea typeface="HGP創英ﾌﾟﾚｾﾞﾝｽEB" panose="02020800000000000000" pitchFamily="18" charset="-128"/>
            </a:endParaRPr>
          </a:p>
          <a:p>
            <a:r>
              <a:rPr lang="ja-JP" altLang="en-US" sz="3600" dirty="0" smtClean="0">
                <a:latin typeface="HGP創英ﾌﾟﾚｾﾞﾝｽEB" panose="02020800000000000000" pitchFamily="18" charset="-128"/>
                <a:ea typeface="HGP創英ﾌﾟﾚｾﾞﾝｽEB" panose="02020800000000000000" pitchFamily="18" charset="-128"/>
              </a:rPr>
              <a:t>思い出して勉強に集中できない時の</a:t>
            </a:r>
            <a:endParaRPr lang="en-US" altLang="ja-JP" sz="3600" dirty="0" smtClean="0">
              <a:latin typeface="HGP創英ﾌﾟﾚｾﾞﾝｽEB" panose="02020800000000000000" pitchFamily="18" charset="-128"/>
              <a:ea typeface="HGP創英ﾌﾟﾚｾﾞﾝｽEB" panose="02020800000000000000" pitchFamily="18" charset="-128"/>
            </a:endParaRPr>
          </a:p>
          <a:p>
            <a:r>
              <a:rPr lang="ja-JP" altLang="en-US" sz="3600" dirty="0" smtClean="0">
                <a:latin typeface="HGP創英ﾌﾟﾚｾﾞﾝｽEB" panose="02020800000000000000" pitchFamily="18" charset="-128"/>
                <a:ea typeface="HGP創英ﾌﾟﾚｾﾞﾝｽEB" panose="02020800000000000000" pitchFamily="18" charset="-128"/>
              </a:rPr>
              <a:t>ストレス対処法を学ぼう！</a:t>
            </a:r>
            <a:endParaRPr lang="en-US" altLang="ja-JP" sz="3600" dirty="0" smtClean="0">
              <a:latin typeface="HGP創英ﾌﾟﾚｾﾞﾝｽEB" panose="02020800000000000000" pitchFamily="18" charset="-128"/>
              <a:ea typeface="HGP創英ﾌﾟﾚｾﾞﾝｽEB" panose="02020800000000000000" pitchFamily="18" charset="-128"/>
            </a:endParaRPr>
          </a:p>
          <a:p>
            <a:endParaRPr kumimoji="1" lang="ja-JP" altLang="en-US" sz="3600" dirty="0">
              <a:latin typeface="HGP創英ﾌﾟﾚｾﾞﾝｽEB" panose="02020800000000000000" pitchFamily="18" charset="-128"/>
              <a:ea typeface="HGP創英ﾌﾟﾚｾﾞﾝｽEB" panose="02020800000000000000" pitchFamily="18" charset="-128"/>
            </a:endParaRPr>
          </a:p>
        </p:txBody>
      </p:sp>
      <p:sp>
        <p:nvSpPr>
          <p:cNvPr id="6" name="正方形/長方形 5"/>
          <p:cNvSpPr/>
          <p:nvPr/>
        </p:nvSpPr>
        <p:spPr>
          <a:xfrm>
            <a:off x="899592" y="6021288"/>
            <a:ext cx="6840760" cy="400110"/>
          </a:xfrm>
          <a:prstGeom prst="rect">
            <a:avLst/>
          </a:prstGeom>
          <a:ln>
            <a:solidFill>
              <a:schemeClr val="tx1"/>
            </a:solidFill>
          </a:ln>
        </p:spPr>
        <p:txBody>
          <a:bodyPr wrap="square">
            <a:spAutoFit/>
          </a:bodyPr>
          <a:lstStyle/>
          <a:p>
            <a:pPr eaLnBrk="1" hangingPunct="1">
              <a:defRPr/>
            </a:pPr>
            <a:r>
              <a:rPr lang="ja-JP" altLang="en-US" sz="2000" dirty="0" smtClean="0">
                <a:latin typeface="BIZ UDPゴシック" panose="020B0400000000000000" pitchFamily="50" charset="-128"/>
                <a:ea typeface="BIZ UDPゴシック" panose="020B0400000000000000" pitchFamily="50" charset="-128"/>
              </a:rPr>
              <a:t>＜「めあてを、</a:t>
            </a:r>
            <a:r>
              <a:rPr lang="ja-JP" altLang="en-US" sz="2000" dirty="0">
                <a:latin typeface="BIZ UDPゴシック" panose="020B0400000000000000" pitchFamily="50" charset="-128"/>
                <a:ea typeface="BIZ UDPゴシック" panose="020B0400000000000000" pitchFamily="50" charset="-128"/>
              </a:rPr>
              <a:t>みんなで読んでみましょう</a:t>
            </a:r>
            <a:r>
              <a:rPr lang="ja-JP" altLang="en-US" sz="2000" dirty="0" smtClean="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せーの！</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91676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714" y="764704"/>
            <a:ext cx="9073008" cy="5256584"/>
          </a:xfrm>
          <a:prstGeom prst="rect">
            <a:avLst/>
          </a:prstGeom>
        </p:spPr>
      </p:pic>
    </p:spTree>
    <p:extLst>
      <p:ext uri="{BB962C8B-B14F-4D97-AF65-F5344CB8AC3E}">
        <p14:creationId xmlns:p14="http://schemas.microsoft.com/office/powerpoint/2010/main" val="138433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179511" y="116632"/>
          <a:ext cx="8568953" cy="6474098"/>
        </p:xfrm>
        <a:graphic>
          <a:graphicData uri="http://schemas.openxmlformats.org/drawingml/2006/table">
            <a:tbl>
              <a:tblPr firstRow="1" bandRow="1">
                <a:tableStyleId>{5940675A-B579-460E-94D1-54222C63F5DA}</a:tableStyleId>
              </a:tblPr>
              <a:tblGrid>
                <a:gridCol w="3176422">
                  <a:extLst>
                    <a:ext uri="{9D8B030D-6E8A-4147-A177-3AD203B41FA5}">
                      <a16:colId xmlns:a16="http://schemas.microsoft.com/office/drawing/2014/main" val="20000"/>
                    </a:ext>
                  </a:extLst>
                </a:gridCol>
                <a:gridCol w="1772887">
                  <a:extLst>
                    <a:ext uri="{9D8B030D-6E8A-4147-A177-3AD203B41FA5}">
                      <a16:colId xmlns:a16="http://schemas.microsoft.com/office/drawing/2014/main" val="20001"/>
                    </a:ext>
                  </a:extLst>
                </a:gridCol>
                <a:gridCol w="3619644">
                  <a:extLst>
                    <a:ext uri="{9D8B030D-6E8A-4147-A177-3AD203B41FA5}">
                      <a16:colId xmlns:a16="http://schemas.microsoft.com/office/drawing/2014/main" val="20002"/>
                    </a:ext>
                  </a:extLst>
                </a:gridCol>
              </a:tblGrid>
              <a:tr h="1150627">
                <a:tc>
                  <a:txBody>
                    <a:bodyPr/>
                    <a:lstStyle/>
                    <a:p>
                      <a:r>
                        <a:rPr kumimoji="1" lang="ja-JP" altLang="en-US" sz="2800" dirty="0" smtClean="0"/>
                        <a:t>　　　心の</a:t>
                      </a:r>
                      <a:endParaRPr kumimoji="1" lang="en-US" altLang="ja-JP" sz="2800" dirty="0" smtClean="0"/>
                    </a:p>
                    <a:p>
                      <a:r>
                        <a:rPr kumimoji="1" lang="ja-JP" altLang="en-US" sz="2800" dirty="0" smtClean="0"/>
                        <a:t>　　　つぶやき</a:t>
                      </a:r>
                      <a:endParaRPr kumimoji="1" lang="ja-JP" altLang="en-US" sz="2800" dirty="0"/>
                    </a:p>
                  </a:txBody>
                  <a:tcPr marL="91439" marR="91439" marT="45717" marB="45717"/>
                </a:tc>
                <a:tc>
                  <a:txBody>
                    <a:bodyPr/>
                    <a:lstStyle/>
                    <a:p>
                      <a:r>
                        <a:rPr kumimoji="1" lang="ja-JP" altLang="en-US" sz="3200" dirty="0" smtClean="0"/>
                        <a:t>気もち</a:t>
                      </a:r>
                      <a:endParaRPr kumimoji="1" lang="ja-JP" altLang="en-US" sz="3200" dirty="0"/>
                    </a:p>
                  </a:txBody>
                  <a:tcPr marL="91439" marR="91439" marT="45717" marB="45717"/>
                </a:tc>
                <a:tc>
                  <a:txBody>
                    <a:bodyPr/>
                    <a:lstStyle/>
                    <a:p>
                      <a:r>
                        <a:rPr kumimoji="1" lang="ja-JP" altLang="en-US" sz="3600" dirty="0" smtClean="0"/>
                        <a:t>　　　行動</a:t>
                      </a:r>
                      <a:endParaRPr kumimoji="1" lang="ja-JP" altLang="en-US" sz="3600" dirty="0"/>
                    </a:p>
                  </a:txBody>
                  <a:tcPr marL="91439" marR="91439" marT="45717" marB="45717"/>
                </a:tc>
                <a:extLst>
                  <a:ext uri="{0D108BD9-81ED-4DB2-BD59-A6C34878D82A}">
                    <a16:rowId xmlns:a16="http://schemas.microsoft.com/office/drawing/2014/main" val="10000"/>
                  </a:ext>
                </a:extLst>
              </a:tr>
              <a:tr h="1801701">
                <a:tc>
                  <a:txBody>
                    <a:bodyPr/>
                    <a:lstStyle/>
                    <a:p>
                      <a:r>
                        <a:rPr kumimoji="1" lang="ja-JP" altLang="en-US" sz="2000" dirty="0" smtClean="0">
                          <a:solidFill>
                            <a:schemeClr val="tx1"/>
                          </a:solidFill>
                          <a:latin typeface="+mn-ea"/>
                          <a:ea typeface="+mn-ea"/>
                        </a:rPr>
                        <a:t>・キー、むかつく</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・無視しやがって</a:t>
                      </a:r>
                      <a:endParaRPr kumimoji="1" lang="en-US" altLang="ja-JP" sz="2000" dirty="0" smtClean="0">
                        <a:solidFill>
                          <a:schemeClr val="tx1"/>
                        </a:solidFill>
                        <a:latin typeface="+mn-ea"/>
                        <a:ea typeface="+mn-ea"/>
                      </a:endParaRPr>
                    </a:p>
                  </a:txBody>
                  <a:tcPr marL="91439" marR="91439" marT="45717" marB="45717"/>
                </a:tc>
                <a:tc>
                  <a:txBody>
                    <a:bodyPr/>
                    <a:lstStyle/>
                    <a:p>
                      <a:endParaRPr kumimoji="1" lang="en-US" altLang="ja-JP" sz="2000" dirty="0" smtClean="0">
                        <a:solidFill>
                          <a:schemeClr val="tx1"/>
                        </a:solidFill>
                        <a:latin typeface="+mn-ea"/>
                        <a:ea typeface="+mn-ea"/>
                      </a:endParaRPr>
                    </a:p>
                    <a:p>
                      <a:endParaRPr kumimoji="1" lang="en-US" altLang="ja-JP" sz="2000" dirty="0" smtClean="0">
                        <a:solidFill>
                          <a:schemeClr val="tx1"/>
                        </a:solidFill>
                        <a:latin typeface="+mn-ea"/>
                        <a:ea typeface="+mn-ea"/>
                      </a:endParaRPr>
                    </a:p>
                    <a:p>
                      <a:endParaRPr kumimoji="1" lang="en-US" altLang="ja-JP" sz="20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latin typeface="+mn-ea"/>
                          <a:ea typeface="+mn-ea"/>
                        </a:rPr>
                        <a:t>腹が立つ</a:t>
                      </a:r>
                      <a:endParaRPr kumimoji="1" lang="en-US" altLang="ja-JP" sz="2000" dirty="0" smtClean="0">
                        <a:solidFill>
                          <a:schemeClr val="tx1"/>
                        </a:solidFill>
                        <a:latin typeface="+mn-ea"/>
                        <a:ea typeface="+mn-ea"/>
                      </a:endParaRPr>
                    </a:p>
                  </a:txBody>
                  <a:tcPr marL="91439" marR="91439" marT="45717" marB="45717"/>
                </a:tc>
                <a:tc>
                  <a:txBody>
                    <a:bodyPr/>
                    <a:lstStyle/>
                    <a:p>
                      <a:r>
                        <a:rPr kumimoji="1" lang="ja-JP" altLang="en-US" sz="2000" dirty="0" smtClean="0">
                          <a:solidFill>
                            <a:schemeClr val="tx1"/>
                          </a:solidFill>
                          <a:latin typeface="+mn-ea"/>
                          <a:ea typeface="+mn-ea"/>
                        </a:rPr>
                        <a:t>・にらむ</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・二度と声をかけない</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・一生無視する</a:t>
                      </a:r>
                    </a:p>
                    <a:p>
                      <a:endParaRPr kumimoji="1" lang="ja-JP" altLang="en-US" sz="2000" dirty="0">
                        <a:solidFill>
                          <a:schemeClr val="tx1"/>
                        </a:solidFill>
                        <a:latin typeface="+mn-ea"/>
                        <a:ea typeface="+mn-ea"/>
                      </a:endParaRPr>
                    </a:p>
                  </a:txBody>
                  <a:tcPr marL="91439" marR="91439" marT="45717" marB="45717"/>
                </a:tc>
                <a:extLst>
                  <a:ext uri="{0D108BD9-81ED-4DB2-BD59-A6C34878D82A}">
                    <a16:rowId xmlns:a16="http://schemas.microsoft.com/office/drawing/2014/main" val="10001"/>
                  </a:ext>
                </a:extLst>
              </a:tr>
              <a:tr h="1727648">
                <a:tc>
                  <a:txBody>
                    <a:bodyPr/>
                    <a:lstStyle/>
                    <a:p>
                      <a:r>
                        <a:rPr kumimoji="1" lang="ja-JP" altLang="en-US" sz="2000" dirty="0" smtClean="0">
                          <a:solidFill>
                            <a:schemeClr val="tx1"/>
                          </a:solidFill>
                          <a:latin typeface="+mn-ea"/>
                          <a:ea typeface="+mn-ea"/>
                        </a:rPr>
                        <a:t>・嫌われた</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・勇気だしてあいさつしたのに</a:t>
                      </a:r>
                      <a:endParaRPr kumimoji="1" lang="ja-JP" altLang="en-US" sz="2000" dirty="0">
                        <a:solidFill>
                          <a:schemeClr val="tx1"/>
                        </a:solidFill>
                        <a:latin typeface="+mn-ea"/>
                        <a:ea typeface="+mn-ea"/>
                      </a:endParaRPr>
                    </a:p>
                  </a:txBody>
                  <a:tcPr marL="91439" marR="91439" marT="45717" marB="45717"/>
                </a:tc>
                <a:tc>
                  <a:txBody>
                    <a:bodyPr/>
                    <a:lstStyle/>
                    <a:p>
                      <a:endParaRPr kumimoji="1" lang="en-US" altLang="ja-JP" sz="28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latin typeface="+mn-ea"/>
                          <a:ea typeface="+mn-ea"/>
                        </a:rPr>
                        <a:t>悲しい</a:t>
                      </a:r>
                      <a:endParaRPr kumimoji="1" lang="en-US" altLang="ja-JP" sz="2000" dirty="0" smtClean="0">
                        <a:solidFill>
                          <a:schemeClr val="tx1"/>
                        </a:solidFill>
                        <a:latin typeface="+mn-ea"/>
                        <a:ea typeface="+mn-ea"/>
                      </a:endParaRPr>
                    </a:p>
                  </a:txBody>
                  <a:tcPr marL="91439" marR="91439" marT="45717" marB="45717"/>
                </a:tc>
                <a:tc>
                  <a:txBody>
                    <a:bodyPr/>
                    <a:lstStyle/>
                    <a:p>
                      <a:r>
                        <a:rPr kumimoji="1" lang="ja-JP" altLang="en-US" sz="2000" dirty="0" smtClean="0">
                          <a:solidFill>
                            <a:schemeClr val="tx1"/>
                          </a:solidFill>
                          <a:latin typeface="+mn-ea"/>
                          <a:ea typeface="+mn-ea"/>
                        </a:rPr>
                        <a:t>・家にこもる</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・友だちに相談する</a:t>
                      </a:r>
                      <a:endParaRPr kumimoji="1" lang="en-US" altLang="ja-JP" sz="2000" dirty="0" smtClean="0">
                        <a:solidFill>
                          <a:schemeClr val="tx1"/>
                        </a:solidFill>
                        <a:latin typeface="+mn-ea"/>
                        <a:ea typeface="+mn-ea"/>
                      </a:endParaRPr>
                    </a:p>
                    <a:p>
                      <a:endParaRPr kumimoji="1" lang="ja-JP" altLang="en-US" sz="2000" dirty="0">
                        <a:solidFill>
                          <a:schemeClr val="tx1"/>
                        </a:solidFill>
                        <a:latin typeface="+mn-ea"/>
                        <a:ea typeface="+mn-ea"/>
                      </a:endParaRPr>
                    </a:p>
                  </a:txBody>
                  <a:tcPr marL="91439" marR="91439" marT="45717" marB="45717"/>
                </a:tc>
                <a:extLst>
                  <a:ext uri="{0D108BD9-81ED-4DB2-BD59-A6C34878D82A}">
                    <a16:rowId xmlns:a16="http://schemas.microsoft.com/office/drawing/2014/main" val="10002"/>
                  </a:ext>
                </a:extLst>
              </a:tr>
              <a:tr h="1675589">
                <a:tc>
                  <a:txBody>
                    <a:bodyPr/>
                    <a:lstStyle/>
                    <a:p>
                      <a:r>
                        <a:rPr kumimoji="1" lang="ja-JP" altLang="en-US" sz="2000" dirty="0" smtClean="0">
                          <a:solidFill>
                            <a:schemeClr val="tx1"/>
                          </a:solidFill>
                          <a:latin typeface="+mn-ea"/>
                          <a:ea typeface="+mn-ea"/>
                        </a:rPr>
                        <a:t>・聞こえなかったのかな？</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・声がちいさかったかな</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・朝ねむいのかな？</a:t>
                      </a:r>
                      <a:endParaRPr kumimoji="1" lang="ja-JP" altLang="en-US" sz="2000" dirty="0">
                        <a:solidFill>
                          <a:schemeClr val="tx1"/>
                        </a:solidFill>
                        <a:latin typeface="+mn-ea"/>
                        <a:ea typeface="+mn-ea"/>
                      </a:endParaRPr>
                    </a:p>
                  </a:txBody>
                  <a:tcPr marL="91439" marR="91439" marT="45717" marB="45717"/>
                </a:tc>
                <a:tc>
                  <a:txBody>
                    <a:bodyPr/>
                    <a:lstStyle/>
                    <a:p>
                      <a:endParaRPr kumimoji="1" lang="en-US" altLang="ja-JP" sz="2800" dirty="0" smtClean="0">
                        <a:solidFill>
                          <a:schemeClr val="tx1"/>
                        </a:solidFill>
                        <a:latin typeface="+mn-ea"/>
                        <a:ea typeface="+mn-ea"/>
                      </a:endParaRPr>
                    </a:p>
                    <a:p>
                      <a:endParaRPr kumimoji="1" lang="en-US" altLang="ja-JP" sz="2800" dirty="0" smtClean="0">
                        <a:solidFill>
                          <a:schemeClr val="tx1"/>
                        </a:solidFill>
                        <a:latin typeface="+mn-ea"/>
                        <a:ea typeface="+mn-ea"/>
                      </a:endParaRPr>
                    </a:p>
                    <a:p>
                      <a:endParaRPr kumimoji="1" lang="en-US" altLang="ja-JP" sz="1800" dirty="0" smtClean="0">
                        <a:solidFill>
                          <a:schemeClr val="tx1"/>
                        </a:solidFill>
                        <a:latin typeface="+mn-ea"/>
                        <a:ea typeface="+mn-ea"/>
                      </a:endParaRPr>
                    </a:p>
                    <a:p>
                      <a:r>
                        <a:rPr kumimoji="1" lang="ja-JP" altLang="en-US" sz="1800" dirty="0" smtClean="0">
                          <a:solidFill>
                            <a:schemeClr val="tx1"/>
                          </a:solidFill>
                          <a:latin typeface="+mn-ea"/>
                          <a:ea typeface="+mn-ea"/>
                        </a:rPr>
                        <a:t>落ち着いている</a:t>
                      </a:r>
                      <a:endParaRPr kumimoji="1" lang="ja-JP" altLang="en-US" sz="1800" dirty="0">
                        <a:solidFill>
                          <a:schemeClr val="tx1"/>
                        </a:solidFill>
                        <a:latin typeface="+mn-ea"/>
                        <a:ea typeface="+mn-ea"/>
                      </a:endParaRPr>
                    </a:p>
                  </a:txBody>
                  <a:tcPr marL="91439" marR="91439" marT="45717" marB="45717"/>
                </a:tc>
                <a:tc>
                  <a:txBody>
                    <a:bodyPr/>
                    <a:lstStyle/>
                    <a:p>
                      <a:r>
                        <a:rPr kumimoji="1" lang="ja-JP" altLang="en-US" sz="2000" dirty="0" smtClean="0">
                          <a:solidFill>
                            <a:schemeClr val="tx1"/>
                          </a:solidFill>
                          <a:latin typeface="+mn-ea"/>
                          <a:ea typeface="+mn-ea"/>
                        </a:rPr>
                        <a:t>・もう一度あいさつする</a:t>
                      </a:r>
                      <a:endParaRPr kumimoji="1" lang="en-US" altLang="ja-JP" sz="2000" dirty="0" smtClean="0">
                        <a:solidFill>
                          <a:schemeClr val="tx1"/>
                        </a:solidFill>
                        <a:latin typeface="+mn-ea"/>
                        <a:ea typeface="+mn-ea"/>
                      </a:endParaRPr>
                    </a:p>
                    <a:p>
                      <a:r>
                        <a:rPr kumimoji="1" lang="ja-JP" altLang="en-US" sz="2000" dirty="0" smtClean="0">
                          <a:solidFill>
                            <a:schemeClr val="tx1"/>
                          </a:solidFill>
                          <a:latin typeface="+mn-ea"/>
                          <a:ea typeface="+mn-ea"/>
                        </a:rPr>
                        <a:t>・休み時間に理由を聞く</a:t>
                      </a:r>
                      <a:endParaRPr kumimoji="1" lang="ja-JP" altLang="en-US" sz="2000" dirty="0">
                        <a:solidFill>
                          <a:schemeClr val="tx1"/>
                        </a:solidFill>
                        <a:latin typeface="+mn-ea"/>
                        <a:ea typeface="+mn-ea"/>
                      </a:endParaRPr>
                    </a:p>
                  </a:txBody>
                  <a:tcPr marL="91439" marR="91439" marT="45717" marB="45717"/>
                </a:tc>
                <a:extLst>
                  <a:ext uri="{0D108BD9-81ED-4DB2-BD59-A6C34878D82A}">
                    <a16:rowId xmlns:a16="http://schemas.microsoft.com/office/drawing/2014/main" val="10003"/>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596939"/>
            <a:ext cx="1126248" cy="100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578" y="3284984"/>
            <a:ext cx="1126248" cy="106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578" y="5013176"/>
            <a:ext cx="1126248" cy="95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413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9538" y="185504"/>
            <a:ext cx="1978025" cy="936625"/>
          </a:xfrm>
          <a:solidFill>
            <a:schemeClr val="bg1"/>
          </a:solidFill>
          <a:ln>
            <a:solidFill>
              <a:schemeClr val="tx1"/>
            </a:solidFill>
            <a:miter lim="800000"/>
            <a:headEnd/>
            <a:tailEnd/>
          </a:ln>
        </p:spPr>
        <p:txBody>
          <a:bodyPr/>
          <a:lstStyle/>
          <a:p>
            <a:pPr algn="l" eaLnBrk="1" hangingPunct="1"/>
            <a:r>
              <a:rPr lang="ja-JP" altLang="en-US" sz="2000" dirty="0" smtClean="0"/>
              <a:t>　</a:t>
            </a:r>
            <a:r>
              <a:rPr lang="ja-JP" altLang="en-US" sz="2000" dirty="0" smtClean="0">
                <a:latin typeface="HG創英角ｺﾞｼｯｸUB" panose="020B0909000000000000" pitchFamily="49" charset="-128"/>
                <a:ea typeface="HG創英角ｺﾞｼｯｸUB" panose="020B0909000000000000" pitchFamily="49" charset="-128"/>
              </a:rPr>
              <a:t>ストレッサー</a:t>
            </a:r>
            <a:br>
              <a:rPr lang="ja-JP" altLang="en-US" sz="2000" dirty="0" smtClean="0">
                <a:latin typeface="HG創英角ｺﾞｼｯｸUB" panose="020B0909000000000000" pitchFamily="49" charset="-128"/>
                <a:ea typeface="HG創英角ｺﾞｼｯｸUB" panose="020B0909000000000000" pitchFamily="49" charset="-128"/>
              </a:rPr>
            </a:br>
            <a:r>
              <a:rPr lang="ja-JP" altLang="en-US" sz="2000" dirty="0" smtClean="0"/>
              <a:t>　　</a:t>
            </a:r>
            <a:r>
              <a:rPr lang="en-US" altLang="ja-JP" sz="2400" dirty="0"/>
              <a:t>Stressor</a:t>
            </a:r>
            <a:endParaRPr lang="ja-JP" altLang="en-US" sz="3200" dirty="0" smtClean="0"/>
          </a:p>
        </p:txBody>
      </p:sp>
      <p:sp>
        <p:nvSpPr>
          <p:cNvPr id="4099" name="Rectangle 3"/>
          <p:cNvSpPr>
            <a:spLocks noChangeArrowheads="1"/>
          </p:cNvSpPr>
          <p:nvPr/>
        </p:nvSpPr>
        <p:spPr bwMode="auto">
          <a:xfrm>
            <a:off x="2688759" y="198867"/>
            <a:ext cx="2357037" cy="865187"/>
          </a:xfrm>
          <a:prstGeom prst="rect">
            <a:avLst/>
          </a:prstGeom>
          <a:solidFill>
            <a:schemeClr val="bg1"/>
          </a:solidFill>
          <a:ln w="9525">
            <a:solidFill>
              <a:schemeClr val="tx1"/>
            </a:solidFill>
            <a:miter lim="800000"/>
            <a:headEnd/>
            <a:tailEnd/>
          </a:ln>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ストレス反応</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r>
            <a:b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br>
            <a:r>
              <a:rPr kumimoji="1" lang="en-US" altLang="ja-JP" sz="20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Stress</a:t>
            </a:r>
            <a:r>
              <a:rPr kumimoji="1" lang="ja-JP" altLang="en-US" sz="20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20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Reaction</a:t>
            </a:r>
            <a:r>
              <a:rPr kumimoji="1" lang="ja-JP" altLang="en-US" sz="20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ｓ</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r>
            <a:b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t>
            </a:r>
          </a:p>
        </p:txBody>
      </p:sp>
      <p:sp>
        <p:nvSpPr>
          <p:cNvPr id="4101" name="Freeform 6"/>
          <p:cNvSpPr>
            <a:spLocks/>
          </p:cNvSpPr>
          <p:nvPr/>
        </p:nvSpPr>
        <p:spPr bwMode="auto">
          <a:xfrm>
            <a:off x="2265555" y="2511710"/>
            <a:ext cx="1584325" cy="2781300"/>
          </a:xfrm>
          <a:custGeom>
            <a:avLst/>
            <a:gdLst>
              <a:gd name="T0" fmla="*/ 2147483647 w 1422"/>
              <a:gd name="T1" fmla="*/ 2147483647 h 1807"/>
              <a:gd name="T2" fmla="*/ 2147483647 w 1422"/>
              <a:gd name="T3" fmla="*/ 2147483647 h 1807"/>
              <a:gd name="T4" fmla="*/ 2147483647 w 1422"/>
              <a:gd name="T5" fmla="*/ 2147483647 h 1807"/>
              <a:gd name="T6" fmla="*/ 2147483647 w 1422"/>
              <a:gd name="T7" fmla="*/ 2147483647 h 1807"/>
              <a:gd name="T8" fmla="*/ 2147483647 w 1422"/>
              <a:gd name="T9" fmla="*/ 2147483647 h 1807"/>
              <a:gd name="T10" fmla="*/ 2147483647 w 1422"/>
              <a:gd name="T11" fmla="*/ 2147483647 h 1807"/>
              <a:gd name="T12" fmla="*/ 2147483647 w 1422"/>
              <a:gd name="T13" fmla="*/ 2147483647 h 1807"/>
              <a:gd name="T14" fmla="*/ 2147483647 w 1422"/>
              <a:gd name="T15" fmla="*/ 2147483647 h 1807"/>
              <a:gd name="T16" fmla="*/ 2147483647 w 1422"/>
              <a:gd name="T17" fmla="*/ 0 h 18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2"/>
              <a:gd name="T28" fmla="*/ 0 h 1807"/>
              <a:gd name="T29" fmla="*/ 1422 w 1422"/>
              <a:gd name="T30" fmla="*/ 1807 h 18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2" h="1807">
                <a:moveTo>
                  <a:pt x="597" y="45"/>
                </a:moveTo>
                <a:cubicBezTo>
                  <a:pt x="305" y="396"/>
                  <a:pt x="14" y="748"/>
                  <a:pt x="7" y="816"/>
                </a:cubicBezTo>
                <a:cubicBezTo>
                  <a:pt x="0" y="884"/>
                  <a:pt x="492" y="303"/>
                  <a:pt x="552" y="454"/>
                </a:cubicBezTo>
                <a:cubicBezTo>
                  <a:pt x="612" y="605"/>
                  <a:pt x="332" y="1649"/>
                  <a:pt x="370" y="1724"/>
                </a:cubicBezTo>
                <a:cubicBezTo>
                  <a:pt x="408" y="1799"/>
                  <a:pt x="651" y="907"/>
                  <a:pt x="779" y="907"/>
                </a:cubicBezTo>
                <a:cubicBezTo>
                  <a:pt x="907" y="907"/>
                  <a:pt x="1111" y="1807"/>
                  <a:pt x="1141" y="1724"/>
                </a:cubicBezTo>
                <a:cubicBezTo>
                  <a:pt x="1171" y="1641"/>
                  <a:pt x="915" y="589"/>
                  <a:pt x="960" y="408"/>
                </a:cubicBezTo>
                <a:cubicBezTo>
                  <a:pt x="1005" y="227"/>
                  <a:pt x="1422" y="703"/>
                  <a:pt x="1414" y="635"/>
                </a:cubicBezTo>
                <a:cubicBezTo>
                  <a:pt x="1406" y="567"/>
                  <a:pt x="1160" y="283"/>
                  <a:pt x="915" y="0"/>
                </a:cubicBezTo>
              </a:path>
            </a:pathLst>
          </a:custGeom>
          <a:solidFill>
            <a:schemeClr val="bg1"/>
          </a:solidFill>
          <a:ln w="9525" cap="flat" cmpd="sng">
            <a:solidFill>
              <a:schemeClr val="tx1"/>
            </a:solidFill>
            <a:prstDash val="solid"/>
            <a:round/>
            <a:headEnd type="none" w="med" len="med"/>
            <a:tailEnd type="none" w="med" len="med"/>
          </a:ln>
          <a:extLst/>
        </p:spPr>
        <p:txBody>
          <a:bodyPr wrap="none" lIns="92075" tIns="46038" rIns="92075" bIns="4603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03" name="Rectangle 8"/>
          <p:cNvSpPr>
            <a:spLocks noChangeArrowheads="1"/>
          </p:cNvSpPr>
          <p:nvPr/>
        </p:nvSpPr>
        <p:spPr bwMode="auto">
          <a:xfrm>
            <a:off x="3578285" y="3438514"/>
            <a:ext cx="1355696" cy="233254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行動</a:t>
            </a:r>
            <a:endPar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ねむれない</a:t>
            </a:r>
            <a:endParaRPr kumimoji="1" lang="en-US" altLang="ja-JP"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104" name="AutoShape 9"/>
          <p:cNvSpPr>
            <a:spLocks noChangeArrowheads="1"/>
          </p:cNvSpPr>
          <p:nvPr/>
        </p:nvSpPr>
        <p:spPr bwMode="auto">
          <a:xfrm>
            <a:off x="2967687" y="2783729"/>
            <a:ext cx="431800" cy="2174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07" name="AutoShape 13"/>
          <p:cNvSpPr>
            <a:spLocks noChangeArrowheads="1"/>
          </p:cNvSpPr>
          <p:nvPr/>
        </p:nvSpPr>
        <p:spPr bwMode="auto">
          <a:xfrm>
            <a:off x="2398568" y="297199"/>
            <a:ext cx="215900" cy="7191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3"/>
          <p:cNvSpPr txBox="1"/>
          <p:nvPr/>
        </p:nvSpPr>
        <p:spPr>
          <a:xfrm>
            <a:off x="697990" y="1768475"/>
            <a:ext cx="604186" cy="338554"/>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試合</a:t>
            </a:r>
          </a:p>
        </p:txBody>
      </p:sp>
      <p:sp>
        <p:nvSpPr>
          <p:cNvPr id="25" name="テキスト ボックス 24"/>
          <p:cNvSpPr txBox="1"/>
          <p:nvPr/>
        </p:nvSpPr>
        <p:spPr>
          <a:xfrm>
            <a:off x="698971" y="2447957"/>
            <a:ext cx="667165" cy="307777"/>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テスト</a:t>
            </a:r>
          </a:p>
        </p:txBody>
      </p:sp>
      <p:sp>
        <p:nvSpPr>
          <p:cNvPr id="2" name="スライド番号プレースホルダー 1"/>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F4B945-4455-43DD-B745-ADF14AFE7C1F}" type="slidenum">
              <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
        <p:nvSpPr>
          <p:cNvPr id="23" name="テキスト ボックス 22"/>
          <p:cNvSpPr txBox="1"/>
          <p:nvPr/>
        </p:nvSpPr>
        <p:spPr>
          <a:xfrm>
            <a:off x="627994" y="5325928"/>
            <a:ext cx="703646" cy="307777"/>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暴力</a:t>
            </a:r>
          </a:p>
        </p:txBody>
      </p:sp>
      <p:sp>
        <p:nvSpPr>
          <p:cNvPr id="28" name="テキスト ボックス 27"/>
          <p:cNvSpPr txBox="1"/>
          <p:nvPr/>
        </p:nvSpPr>
        <p:spPr>
          <a:xfrm>
            <a:off x="627995" y="4308197"/>
            <a:ext cx="813912" cy="307777"/>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災害　</a:t>
            </a:r>
            <a:endPar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pic>
        <p:nvPicPr>
          <p:cNvPr id="6" name="図 5"/>
          <p:cNvPicPr>
            <a:picLocks noChangeAspect="1"/>
          </p:cNvPicPr>
          <p:nvPr/>
        </p:nvPicPr>
        <p:blipFill>
          <a:blip r:embed="rId3"/>
          <a:stretch>
            <a:fillRect/>
          </a:stretch>
        </p:blipFill>
        <p:spPr>
          <a:xfrm>
            <a:off x="2418367" y="1565250"/>
            <a:ext cx="1341438" cy="1145381"/>
          </a:xfrm>
          <a:prstGeom prst="rect">
            <a:avLst/>
          </a:prstGeom>
        </p:spPr>
      </p:pic>
      <p:sp>
        <p:nvSpPr>
          <p:cNvPr id="8" name="左中かっこ 7"/>
          <p:cNvSpPr/>
          <p:nvPr/>
        </p:nvSpPr>
        <p:spPr>
          <a:xfrm>
            <a:off x="366875" y="2001296"/>
            <a:ext cx="217074" cy="131906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 name="左中かっこ 31"/>
          <p:cNvSpPr/>
          <p:nvPr/>
        </p:nvSpPr>
        <p:spPr>
          <a:xfrm>
            <a:off x="369869" y="4491047"/>
            <a:ext cx="199014" cy="1133403"/>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38522" y="2412922"/>
            <a:ext cx="461665" cy="1496872"/>
          </a:xfrm>
          <a:prstGeom prst="rect">
            <a:avLst/>
          </a:prstGeom>
          <a:solidFill>
            <a:schemeClr val="bg1"/>
          </a:solid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日常ストレス</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テキスト ボックス 32"/>
          <p:cNvSpPr txBox="1"/>
          <p:nvPr/>
        </p:nvSpPr>
        <p:spPr>
          <a:xfrm>
            <a:off x="-38522" y="4309312"/>
            <a:ext cx="461665" cy="1928000"/>
          </a:xfrm>
          <a:prstGeom prst="rect">
            <a:avLst/>
          </a:prstGeom>
          <a:solidFill>
            <a:schemeClr val="bg1"/>
          </a:solid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トラウマ・ストレス</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4102" name="AutoShape 7"/>
          <p:cNvSpPr>
            <a:spLocks noChangeArrowheads="1"/>
          </p:cNvSpPr>
          <p:nvPr/>
        </p:nvSpPr>
        <p:spPr bwMode="auto">
          <a:xfrm>
            <a:off x="3592203" y="1577797"/>
            <a:ext cx="1118313" cy="195158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イライラ</a:t>
            </a:r>
            <a:endPar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Rectangle 3"/>
          <p:cNvSpPr>
            <a:spLocks noChangeArrowheads="1"/>
          </p:cNvSpPr>
          <p:nvPr/>
        </p:nvSpPr>
        <p:spPr bwMode="auto">
          <a:xfrm>
            <a:off x="6422337" y="215286"/>
            <a:ext cx="2159000" cy="865187"/>
          </a:xfrm>
          <a:prstGeom prst="rect">
            <a:avLst/>
          </a:prstGeom>
          <a:solidFill>
            <a:schemeClr val="bg1"/>
          </a:solidFill>
          <a:ln w="9525">
            <a:solidFill>
              <a:schemeClr val="tx1"/>
            </a:solidFill>
            <a:miter lim="800000"/>
            <a:headEnd/>
            <a:tailEnd/>
          </a:ln>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ストレス対処</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r>
            <a:b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br>
            <a:r>
              <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Stress</a:t>
            </a:r>
            <a:r>
              <a:rPr kumimoji="1" lang="ja-JP"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Coping</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r>
            <a:b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t>
            </a:r>
          </a:p>
        </p:txBody>
      </p:sp>
      <p:sp>
        <p:nvSpPr>
          <p:cNvPr id="3" name="雲形吹き出し 2"/>
          <p:cNvSpPr/>
          <p:nvPr/>
        </p:nvSpPr>
        <p:spPr>
          <a:xfrm>
            <a:off x="1518362" y="951075"/>
            <a:ext cx="1011207" cy="1597587"/>
          </a:xfrm>
          <a:prstGeom prst="cloudCallout">
            <a:avLst>
              <a:gd name="adj1" fmla="val 55075"/>
              <a:gd name="adj2" fmla="val 290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 name="テキスト ボックス 33"/>
          <p:cNvSpPr txBox="1"/>
          <p:nvPr/>
        </p:nvSpPr>
        <p:spPr>
          <a:xfrm>
            <a:off x="4831189" y="1896773"/>
            <a:ext cx="2151485" cy="338554"/>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問題に立ち向かう対処</a:t>
            </a:r>
            <a:endPar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5" name="テキスト ボックス 34"/>
          <p:cNvSpPr txBox="1"/>
          <p:nvPr/>
        </p:nvSpPr>
        <p:spPr>
          <a:xfrm>
            <a:off x="4965422" y="3479573"/>
            <a:ext cx="2381508" cy="338554"/>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心身へのセルフケア対処</a:t>
            </a:r>
            <a:endPar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テキスト ボックス 35"/>
          <p:cNvSpPr txBox="1"/>
          <p:nvPr/>
        </p:nvSpPr>
        <p:spPr>
          <a:xfrm>
            <a:off x="8041277" y="1908924"/>
            <a:ext cx="1080120" cy="338554"/>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相談対処</a:t>
            </a:r>
            <a:endPar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5" name="テキスト ボックス 4"/>
          <p:cNvSpPr txBox="1"/>
          <p:nvPr/>
        </p:nvSpPr>
        <p:spPr>
          <a:xfrm>
            <a:off x="780611" y="3490818"/>
            <a:ext cx="1408456"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水が復旧しない</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避難所生活</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テキスト ボックス 6"/>
          <p:cNvSpPr txBox="1"/>
          <p:nvPr/>
        </p:nvSpPr>
        <p:spPr>
          <a:xfrm>
            <a:off x="606739" y="3130496"/>
            <a:ext cx="1770047" cy="26161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災害による日常ストレス</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テキスト ボックス 9"/>
          <p:cNvSpPr txBox="1"/>
          <p:nvPr/>
        </p:nvSpPr>
        <p:spPr>
          <a:xfrm>
            <a:off x="693181" y="6111756"/>
            <a:ext cx="77048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ねむれないとき</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、イライラした時どうしてますか？どんな工夫していますか？</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テキスト ボックス 30"/>
          <p:cNvSpPr txBox="1"/>
          <p:nvPr/>
        </p:nvSpPr>
        <p:spPr>
          <a:xfrm>
            <a:off x="4596571" y="1179614"/>
            <a:ext cx="1262298" cy="523220"/>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試合・試験の</a:t>
            </a:r>
            <a:endParaRPr kumimoji="1" lang="en-US" altLang="ja-JP" sz="14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直前</a:t>
            </a:r>
            <a:endPar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857312" y="1174717"/>
            <a:ext cx="1246007" cy="523220"/>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試合・試験の</a:t>
            </a:r>
            <a:endParaRPr kumimoji="1" lang="en-US" altLang="ja-JP" sz="14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１～２週間前</a:t>
            </a:r>
            <a:endPar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8" name="テキスト ボックス 37"/>
          <p:cNvSpPr txBox="1"/>
          <p:nvPr/>
        </p:nvSpPr>
        <p:spPr>
          <a:xfrm>
            <a:off x="7233526" y="1208053"/>
            <a:ext cx="772947" cy="523220"/>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HGPｺﾞｼｯｸE" panose="020B0900000000000000" pitchFamily="50" charset="-128"/>
                <a:ea typeface="HGPｺﾞｼｯｸE" panose="020B0900000000000000" pitchFamily="50" charset="-128"/>
                <a:cs typeface="+mn-cs"/>
              </a:rPr>
              <a:t>ねむれない</a:t>
            </a:r>
            <a:endParaRPr kumimoji="1" lang="ja-JP" altLang="en-US" sz="1400" b="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cs typeface="+mn-cs"/>
            </a:endParaRPr>
          </a:p>
        </p:txBody>
      </p:sp>
      <p:sp>
        <p:nvSpPr>
          <p:cNvPr id="39" name="テキスト ボックス 38"/>
          <p:cNvSpPr txBox="1"/>
          <p:nvPr/>
        </p:nvSpPr>
        <p:spPr>
          <a:xfrm>
            <a:off x="8100149" y="1211817"/>
            <a:ext cx="864096" cy="523220"/>
          </a:xfrm>
          <a:prstGeom prst="rect">
            <a:avLst/>
          </a:prstGeom>
          <a:solidFill>
            <a:schemeClr val="bg1"/>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FF0000"/>
                </a:solidFill>
                <a:latin typeface="HGPｺﾞｼｯｸE" panose="020B0900000000000000" pitchFamily="50" charset="-128"/>
                <a:ea typeface="HGPｺﾞｼｯｸE" panose="020B0900000000000000" pitchFamily="50" charset="-128"/>
              </a:rPr>
              <a:t>集中できない</a:t>
            </a:r>
            <a:endParaRPr kumimoji="1" lang="ja-JP" altLang="en-US" sz="1400" b="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3710565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190416"/>
            <a:ext cx="8496944" cy="6653103"/>
          </a:xfrm>
          <a:prstGeom prst="rect">
            <a:avLst/>
          </a:prstGeom>
          <a:noFill/>
        </p:spPr>
        <p:txBody>
          <a:bodyPr wrap="square" rtlCol="0">
            <a:spAutoFit/>
          </a:bodyPr>
          <a:lstStyle/>
          <a:p>
            <a:r>
              <a:rPr kumimoji="1" lang="ja-JP" altLang="en-US" sz="3200" smtClean="0"/>
              <a:t>まとめ２（予備）</a:t>
            </a:r>
            <a:endParaRPr kumimoji="1" lang="en-US" altLang="ja-JP" sz="3200" dirty="0" smtClean="0"/>
          </a:p>
          <a:p>
            <a:pPr>
              <a:lnSpc>
                <a:spcPts val="1000"/>
              </a:lnSpc>
            </a:pPr>
            <a:endParaRPr kumimoji="1" lang="en-US" altLang="ja-JP" sz="3600" dirty="0" smtClean="0">
              <a:latin typeface="BIZ UDPゴシック" panose="020B0400000000000000" pitchFamily="50" charset="-128"/>
              <a:ea typeface="BIZ UDPゴシック" panose="020B0400000000000000" pitchFamily="50" charset="-128"/>
            </a:endParaRPr>
          </a:p>
          <a:p>
            <a:r>
              <a:rPr kumimoji="1" lang="ja-JP" altLang="en-US" sz="2400" dirty="0" smtClean="0">
                <a:latin typeface="BIZ UDPゴシック" panose="020B0400000000000000" pitchFamily="50" charset="-128"/>
                <a:ea typeface="BIZ UDPゴシック" panose="020B0400000000000000" pitchFamily="50" charset="-128"/>
              </a:rPr>
              <a:t>１．自分のストレスを知ってよい対処法を身につけましょう。</a:t>
            </a:r>
            <a:endParaRPr kumimoji="1" lang="en-US" altLang="ja-JP" sz="2400" dirty="0" smtClean="0">
              <a:latin typeface="BIZ UDPゴシック" panose="020B0400000000000000" pitchFamily="50" charset="-128"/>
              <a:ea typeface="BIZ UDPゴシック" panose="020B0400000000000000" pitchFamily="50" charset="-128"/>
            </a:endParaRPr>
          </a:p>
          <a:p>
            <a:pPr>
              <a:lnSpc>
                <a:spcPts val="1000"/>
              </a:lnSpc>
            </a:pPr>
            <a:endParaRPr lang="en-US" altLang="ja-JP" sz="2400" dirty="0" smtClean="0">
              <a:latin typeface="BIZ UDPゴシック" panose="020B0400000000000000" pitchFamily="50" charset="-128"/>
              <a:ea typeface="BIZ UDPゴシック" panose="020B0400000000000000" pitchFamily="50" charset="-128"/>
            </a:endParaRPr>
          </a:p>
          <a:p>
            <a:pPr>
              <a:lnSpc>
                <a:spcPts val="1000"/>
              </a:lnSpc>
            </a:pP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smtClean="0">
                <a:latin typeface="BIZ UDPゴシック" panose="020B0400000000000000" pitchFamily="50" charset="-128"/>
                <a:ea typeface="BIZ UDPゴシック" panose="020B0400000000000000" pitchFamily="50" charset="-128"/>
              </a:rPr>
              <a:t>２．大変なことを経験すると、さまざまなストレス反応が起こります。それは、大変なことを乗り越えようと心とからだががんばっている証です。同じ災害でも体験はさまざま、お互いを尊重して思いを分かち合いましょう。</a:t>
            </a:r>
            <a:endParaRPr kumimoji="1" lang="en-US" altLang="ja-JP" sz="2400" dirty="0" smtClean="0">
              <a:latin typeface="BIZ UDPゴシック" panose="020B0400000000000000" pitchFamily="50" charset="-128"/>
              <a:ea typeface="BIZ UDPゴシック" panose="020B0400000000000000" pitchFamily="50" charset="-128"/>
            </a:endParaRPr>
          </a:p>
          <a:p>
            <a:pPr>
              <a:lnSpc>
                <a:spcPts val="1000"/>
              </a:lnSpc>
            </a:pPr>
            <a:endParaRPr lang="en-US" altLang="ja-JP" sz="2400" dirty="0" smtClean="0">
              <a:latin typeface="BIZ UDPゴシック" panose="020B0400000000000000" pitchFamily="50" charset="-128"/>
              <a:ea typeface="BIZ UDPゴシック" panose="020B0400000000000000" pitchFamily="50" charset="-128"/>
            </a:endParaRPr>
          </a:p>
          <a:p>
            <a:pPr>
              <a:lnSpc>
                <a:spcPts val="1000"/>
              </a:lnSpc>
            </a:pP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smtClean="0">
                <a:latin typeface="BIZ UDPゴシック" panose="020B0400000000000000" pitchFamily="50" charset="-128"/>
                <a:ea typeface="BIZ UDPゴシック" panose="020B0400000000000000" pitchFamily="50" charset="-128"/>
              </a:rPr>
              <a:t>３．対処法には、問題に立ち向かう対処、心身のセルフケア対処、相談対処があります。相談することは、問題に立ち向かう対処です。</a:t>
            </a:r>
            <a:endParaRPr kumimoji="1" lang="en-US" altLang="ja-JP" sz="2400" dirty="0" smtClean="0">
              <a:latin typeface="BIZ UDPゴシック" panose="020B0400000000000000" pitchFamily="50" charset="-128"/>
              <a:ea typeface="BIZ UDPゴシック" panose="020B0400000000000000" pitchFamily="50" charset="-128"/>
            </a:endParaRPr>
          </a:p>
          <a:p>
            <a:pPr>
              <a:lnSpc>
                <a:spcPts val="1000"/>
              </a:lnSpc>
            </a:pPr>
            <a:endParaRPr lang="en-US" altLang="ja-JP" sz="2400" dirty="0" smtClean="0">
              <a:latin typeface="BIZ UDPゴシック" panose="020B0400000000000000" pitchFamily="50" charset="-128"/>
              <a:ea typeface="BIZ UDPゴシック" panose="020B0400000000000000" pitchFamily="50" charset="-128"/>
            </a:endParaRPr>
          </a:p>
          <a:p>
            <a:pPr>
              <a:lnSpc>
                <a:spcPts val="1000"/>
              </a:lnSpc>
            </a:pP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smtClean="0">
                <a:latin typeface="BIZ UDPゴシック" panose="020B0400000000000000" pitchFamily="50" charset="-128"/>
                <a:ea typeface="BIZ UDPゴシック" panose="020B0400000000000000" pitchFamily="50" charset="-128"/>
              </a:rPr>
              <a:t>４．同じ出来事を経験しても、受けとめ方（心のつぶやき）により気もちや行動が変わります。冷静な心のつぶやきも探してみるといいでしょう。自他尊重の言い方（さわやかな・アサーティブな）も身につけましょう。</a:t>
            </a:r>
            <a:endParaRPr kumimoji="1" lang="en-US" altLang="ja-JP" sz="2400" dirty="0" smtClean="0">
              <a:latin typeface="BIZ UDPゴシック" panose="020B0400000000000000" pitchFamily="50" charset="-128"/>
              <a:ea typeface="BIZ UDPゴシック" panose="020B0400000000000000" pitchFamily="50" charset="-128"/>
            </a:endParaRPr>
          </a:p>
          <a:p>
            <a:pPr>
              <a:lnSpc>
                <a:spcPts val="1500"/>
              </a:lnSpc>
            </a:pPr>
            <a:endParaRPr kumimoji="1" lang="en-US" altLang="ja-JP" sz="2400" dirty="0" smtClean="0">
              <a:latin typeface="BIZ UDPゴシック" panose="020B0400000000000000" pitchFamily="50" charset="-128"/>
              <a:ea typeface="BIZ UDPゴシック" panose="020B0400000000000000" pitchFamily="50" charset="-128"/>
            </a:endParaRPr>
          </a:p>
          <a:p>
            <a:r>
              <a:rPr kumimoji="1" lang="ja-JP" altLang="en-US" sz="2400" dirty="0" smtClean="0">
                <a:latin typeface="BIZ UDPゴシック" panose="020B0400000000000000" pitchFamily="50" charset="-128"/>
                <a:ea typeface="BIZ UDPゴシック" panose="020B0400000000000000" pitchFamily="50" charset="-128"/>
              </a:rPr>
              <a:t>５．希望と絆が困難を乗り越える大きな力になります。</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43671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9538" y="185504"/>
            <a:ext cx="1978025" cy="936625"/>
          </a:xfrm>
          <a:ln>
            <a:solidFill>
              <a:schemeClr val="tx1"/>
            </a:solidFill>
            <a:miter lim="800000"/>
            <a:headEnd/>
            <a:tailEnd/>
          </a:ln>
        </p:spPr>
        <p:txBody>
          <a:bodyPr/>
          <a:lstStyle/>
          <a:p>
            <a:pPr algn="l" eaLnBrk="1" hangingPunct="1"/>
            <a:r>
              <a:rPr lang="ja-JP" altLang="en-US" sz="2000" dirty="0" smtClean="0"/>
              <a:t>　</a:t>
            </a:r>
            <a:r>
              <a:rPr lang="ja-JP" altLang="en-US" sz="2000" dirty="0" smtClean="0">
                <a:latin typeface="HG創英角ｺﾞｼｯｸUB" panose="020B0909000000000000" pitchFamily="49" charset="-128"/>
                <a:ea typeface="HG創英角ｺﾞｼｯｸUB" panose="020B0909000000000000" pitchFamily="49" charset="-128"/>
              </a:rPr>
              <a:t>ストレッサー</a:t>
            </a:r>
            <a:br>
              <a:rPr lang="ja-JP" altLang="en-US" sz="2000" dirty="0" smtClean="0">
                <a:latin typeface="HG創英角ｺﾞｼｯｸUB" panose="020B0909000000000000" pitchFamily="49" charset="-128"/>
                <a:ea typeface="HG創英角ｺﾞｼｯｸUB" panose="020B0909000000000000" pitchFamily="49" charset="-128"/>
              </a:rPr>
            </a:br>
            <a:r>
              <a:rPr lang="ja-JP" altLang="en-US" sz="2000" dirty="0" smtClean="0"/>
              <a:t>　　</a:t>
            </a:r>
            <a:r>
              <a:rPr lang="en-US" altLang="ja-JP" sz="2400" dirty="0"/>
              <a:t>Stressor</a:t>
            </a:r>
            <a:endParaRPr lang="ja-JP" altLang="en-US" sz="3200" dirty="0" smtClean="0"/>
          </a:p>
        </p:txBody>
      </p:sp>
      <p:sp>
        <p:nvSpPr>
          <p:cNvPr id="4099" name="Rectangle 3"/>
          <p:cNvSpPr>
            <a:spLocks noChangeArrowheads="1"/>
          </p:cNvSpPr>
          <p:nvPr/>
        </p:nvSpPr>
        <p:spPr bwMode="auto">
          <a:xfrm>
            <a:off x="3367091" y="255889"/>
            <a:ext cx="2357037"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HG創英角ｺﾞｼｯｸUB" panose="020B0909000000000000" pitchFamily="49" charset="-128"/>
                <a:ea typeface="HG創英角ｺﾞｼｯｸUB" panose="020B0909000000000000" pitchFamily="49" charset="-128"/>
              </a:rPr>
              <a:t>ストレス反応</a:t>
            </a:r>
            <a:r>
              <a:rPr lang="ja-JP" altLang="en-US" sz="2400" dirty="0">
                <a:latin typeface="Arial" panose="020B0604020202020204" pitchFamily="34" charset="0"/>
              </a:rPr>
              <a:t/>
            </a:r>
            <a:br>
              <a:rPr lang="ja-JP" altLang="en-US" sz="2400" dirty="0">
                <a:latin typeface="Arial" panose="020B0604020202020204" pitchFamily="34" charset="0"/>
              </a:rPr>
            </a:br>
            <a:r>
              <a:rPr lang="en-US" altLang="ja-JP" sz="2000" dirty="0" smtClean="0">
                <a:latin typeface="Arial" panose="020B0604020202020204" pitchFamily="34" charset="0"/>
              </a:rPr>
              <a:t>Stress</a:t>
            </a:r>
            <a:r>
              <a:rPr lang="ja-JP" altLang="en-US" sz="2000" dirty="0" smtClean="0">
                <a:latin typeface="Arial" panose="020B0604020202020204" pitchFamily="34" charset="0"/>
              </a:rPr>
              <a:t>　</a:t>
            </a:r>
            <a:r>
              <a:rPr lang="en-US" altLang="ja-JP" sz="2000" dirty="0" smtClean="0">
                <a:latin typeface="Arial" panose="020B0604020202020204" pitchFamily="34" charset="0"/>
              </a:rPr>
              <a:t>Reaction</a:t>
            </a:r>
            <a:r>
              <a:rPr lang="ja-JP" altLang="en-US" sz="1400" dirty="0">
                <a:latin typeface="Arial" panose="020B0604020202020204" pitchFamily="34" charset="0"/>
              </a:rPr>
              <a:t>　</a:t>
            </a:r>
            <a:r>
              <a:rPr lang="ja-JP" altLang="en-US" sz="2400" dirty="0">
                <a:latin typeface="Arial" panose="020B0604020202020204" pitchFamily="34" charset="0"/>
              </a:rPr>
              <a:t/>
            </a:r>
            <a:br>
              <a:rPr lang="ja-JP" altLang="en-US" sz="2400" dirty="0">
                <a:latin typeface="Arial" panose="020B0604020202020204" pitchFamily="34" charset="0"/>
              </a:rPr>
            </a:br>
            <a:r>
              <a:rPr lang="ja-JP" altLang="en-US" sz="1600" dirty="0">
                <a:latin typeface="Arial" panose="020B0604020202020204" pitchFamily="34" charset="0"/>
              </a:rPr>
              <a:t>　　　</a:t>
            </a:r>
          </a:p>
        </p:txBody>
      </p:sp>
      <p:sp>
        <p:nvSpPr>
          <p:cNvPr id="4101" name="Freeform 6"/>
          <p:cNvSpPr>
            <a:spLocks/>
          </p:cNvSpPr>
          <p:nvPr/>
        </p:nvSpPr>
        <p:spPr bwMode="auto">
          <a:xfrm>
            <a:off x="2816685" y="2355229"/>
            <a:ext cx="1584325" cy="2781300"/>
          </a:xfrm>
          <a:custGeom>
            <a:avLst/>
            <a:gdLst>
              <a:gd name="T0" fmla="*/ 2147483647 w 1422"/>
              <a:gd name="T1" fmla="*/ 2147483647 h 1807"/>
              <a:gd name="T2" fmla="*/ 2147483647 w 1422"/>
              <a:gd name="T3" fmla="*/ 2147483647 h 1807"/>
              <a:gd name="T4" fmla="*/ 2147483647 w 1422"/>
              <a:gd name="T5" fmla="*/ 2147483647 h 1807"/>
              <a:gd name="T6" fmla="*/ 2147483647 w 1422"/>
              <a:gd name="T7" fmla="*/ 2147483647 h 1807"/>
              <a:gd name="T8" fmla="*/ 2147483647 w 1422"/>
              <a:gd name="T9" fmla="*/ 2147483647 h 1807"/>
              <a:gd name="T10" fmla="*/ 2147483647 w 1422"/>
              <a:gd name="T11" fmla="*/ 2147483647 h 1807"/>
              <a:gd name="T12" fmla="*/ 2147483647 w 1422"/>
              <a:gd name="T13" fmla="*/ 2147483647 h 1807"/>
              <a:gd name="T14" fmla="*/ 2147483647 w 1422"/>
              <a:gd name="T15" fmla="*/ 2147483647 h 1807"/>
              <a:gd name="T16" fmla="*/ 2147483647 w 1422"/>
              <a:gd name="T17" fmla="*/ 0 h 18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2"/>
              <a:gd name="T28" fmla="*/ 0 h 1807"/>
              <a:gd name="T29" fmla="*/ 1422 w 1422"/>
              <a:gd name="T30" fmla="*/ 1807 h 18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2" h="1807">
                <a:moveTo>
                  <a:pt x="597" y="45"/>
                </a:moveTo>
                <a:cubicBezTo>
                  <a:pt x="305" y="396"/>
                  <a:pt x="14" y="748"/>
                  <a:pt x="7" y="816"/>
                </a:cubicBezTo>
                <a:cubicBezTo>
                  <a:pt x="0" y="884"/>
                  <a:pt x="492" y="303"/>
                  <a:pt x="552" y="454"/>
                </a:cubicBezTo>
                <a:cubicBezTo>
                  <a:pt x="612" y="605"/>
                  <a:pt x="332" y="1649"/>
                  <a:pt x="370" y="1724"/>
                </a:cubicBezTo>
                <a:cubicBezTo>
                  <a:pt x="408" y="1799"/>
                  <a:pt x="651" y="907"/>
                  <a:pt x="779" y="907"/>
                </a:cubicBezTo>
                <a:cubicBezTo>
                  <a:pt x="907" y="907"/>
                  <a:pt x="1111" y="1807"/>
                  <a:pt x="1141" y="1724"/>
                </a:cubicBezTo>
                <a:cubicBezTo>
                  <a:pt x="1171" y="1641"/>
                  <a:pt x="915" y="589"/>
                  <a:pt x="960" y="408"/>
                </a:cubicBezTo>
                <a:cubicBezTo>
                  <a:pt x="1005" y="227"/>
                  <a:pt x="1422" y="703"/>
                  <a:pt x="1414" y="635"/>
                </a:cubicBezTo>
                <a:cubicBezTo>
                  <a:pt x="1406" y="567"/>
                  <a:pt x="1160" y="283"/>
                  <a:pt x="915" y="0"/>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2075" tIns="46038" rIns="92075" bIns="46038"/>
          <a:lstStyle/>
          <a:p>
            <a:endParaRPr lang="ja-JP" altLang="en-US"/>
          </a:p>
        </p:txBody>
      </p:sp>
      <p:sp>
        <p:nvSpPr>
          <p:cNvPr id="4103" name="Rectangle 8"/>
          <p:cNvSpPr>
            <a:spLocks noChangeArrowheads="1"/>
          </p:cNvSpPr>
          <p:nvPr/>
        </p:nvSpPr>
        <p:spPr bwMode="auto">
          <a:xfrm>
            <a:off x="3991615" y="3400709"/>
            <a:ext cx="1784173" cy="2332547"/>
          </a:xfrm>
          <a:prstGeom prst="rect">
            <a:avLst/>
          </a:prstGeom>
          <a:solidFill>
            <a:srgbClr val="000000">
              <a:alpha val="0"/>
            </a:srgbClr>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104" name="AutoShape 9"/>
          <p:cNvSpPr>
            <a:spLocks noChangeArrowheads="1"/>
          </p:cNvSpPr>
          <p:nvPr/>
        </p:nvSpPr>
        <p:spPr bwMode="auto">
          <a:xfrm>
            <a:off x="3482175" y="2678938"/>
            <a:ext cx="431800" cy="2174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endParaRPr lang="ja-JP" altLang="en-US"/>
          </a:p>
        </p:txBody>
      </p:sp>
      <p:sp>
        <p:nvSpPr>
          <p:cNvPr id="9225" name="Text Box 10"/>
          <p:cNvSpPr txBox="1">
            <a:spLocks noChangeArrowheads="1"/>
          </p:cNvSpPr>
          <p:nvPr/>
        </p:nvSpPr>
        <p:spPr bwMode="auto">
          <a:xfrm>
            <a:off x="4432324" y="1424971"/>
            <a:ext cx="1165893" cy="14927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400" dirty="0">
                <a:latin typeface="AR P丸ゴシック体E" panose="020B0600010101010101" pitchFamily="50" charset="-128"/>
                <a:ea typeface="AR P丸ゴシック体E" panose="020B0600010101010101" pitchFamily="50" charset="-128"/>
              </a:rPr>
              <a:t>不安</a:t>
            </a:r>
            <a:r>
              <a:rPr lang="ja-JP" altLang="en-US" sz="1400" dirty="0" smtClean="0">
                <a:latin typeface="AR P丸ゴシック体E" panose="020B0600010101010101" pitchFamily="50" charset="-128"/>
                <a:ea typeface="AR P丸ゴシック体E" panose="020B0600010101010101" pitchFamily="50" charset="-128"/>
              </a:rPr>
              <a:t>、</a:t>
            </a:r>
            <a:endParaRPr lang="en-US" altLang="ja-JP" sz="1400" dirty="0" smtClean="0">
              <a:latin typeface="AR P丸ゴシック体E" panose="020B0600010101010101" pitchFamily="50" charset="-128"/>
              <a:ea typeface="AR P丸ゴシック体E" panose="020B0600010101010101" pitchFamily="50" charset="-128"/>
            </a:endParaRPr>
          </a:p>
          <a:p>
            <a:pPr eaLnBrk="1" hangingPunct="1">
              <a:spcBef>
                <a:spcPct val="50000"/>
              </a:spcBef>
              <a:buNone/>
            </a:pPr>
            <a:r>
              <a:rPr lang="ja-JP" altLang="en-US" sz="1400" dirty="0" smtClean="0">
                <a:latin typeface="AR P丸ゴシック体E" panose="020B0600010101010101" pitchFamily="50" charset="-128"/>
                <a:ea typeface="AR P丸ゴシック体E" panose="020B0600010101010101" pitchFamily="50" charset="-128"/>
              </a:rPr>
              <a:t>イライラ</a:t>
            </a:r>
            <a:endParaRPr lang="en-US" altLang="ja-JP" sz="1400" dirty="0" smtClean="0">
              <a:latin typeface="AR P丸ゴシック体E" panose="020B0600010101010101" pitchFamily="50" charset="-128"/>
              <a:ea typeface="AR P丸ゴシック体E" panose="020B0600010101010101" pitchFamily="50" charset="-128"/>
            </a:endParaRPr>
          </a:p>
          <a:p>
            <a:pPr eaLnBrk="1" hangingPunct="1">
              <a:spcBef>
                <a:spcPct val="50000"/>
              </a:spcBef>
              <a:buNone/>
            </a:pPr>
            <a:r>
              <a:rPr lang="ja-JP" altLang="en-US" sz="1400" dirty="0" smtClean="0">
                <a:solidFill>
                  <a:srgbClr val="FF0000"/>
                </a:solidFill>
                <a:latin typeface="HGP創英ﾌﾟﾚｾﾞﾝｽEB" panose="02020800000000000000" pitchFamily="18" charset="-128"/>
                <a:ea typeface="HGP創英ﾌﾟﾚｾﾞﾝｽEB" panose="02020800000000000000" pitchFamily="18" charset="-128"/>
              </a:rPr>
              <a:t>思い出して</a:t>
            </a:r>
            <a:r>
              <a:rPr lang="ja-JP" altLang="en-US" sz="1400" dirty="0">
                <a:solidFill>
                  <a:srgbClr val="FF0000"/>
                </a:solidFill>
                <a:latin typeface="HGP創英ﾌﾟﾚｾﾞﾝｽEB" panose="02020800000000000000" pitchFamily="18" charset="-128"/>
                <a:ea typeface="HGP創英ﾌﾟﾚｾﾞﾝｽEB" panose="02020800000000000000" pitchFamily="18" charset="-128"/>
              </a:rPr>
              <a:t>苦しい</a:t>
            </a:r>
          </a:p>
          <a:p>
            <a:pPr eaLnBrk="1" hangingPunct="1">
              <a:spcBef>
                <a:spcPct val="50000"/>
              </a:spcBef>
              <a:buFontTx/>
              <a:buNone/>
            </a:pPr>
            <a:endParaRPr lang="ja-JP" altLang="en-US" sz="1400" dirty="0">
              <a:latin typeface="AR P丸ゴシック体E" panose="020B0600010101010101" pitchFamily="50" charset="-128"/>
              <a:ea typeface="AR P丸ゴシック体E" panose="020B0600010101010101" pitchFamily="50" charset="-128"/>
            </a:endParaRPr>
          </a:p>
        </p:txBody>
      </p:sp>
      <p:sp>
        <p:nvSpPr>
          <p:cNvPr id="4106" name="Text Box 12"/>
          <p:cNvSpPr txBox="1">
            <a:spLocks noChangeArrowheads="1"/>
          </p:cNvSpPr>
          <p:nvPr/>
        </p:nvSpPr>
        <p:spPr bwMode="auto">
          <a:xfrm>
            <a:off x="4142004" y="3437480"/>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AR P丸ゴシック体E" panose="020B0600010101010101" pitchFamily="50" charset="-128"/>
                <a:ea typeface="AR P丸ゴシック体E" panose="020B0600010101010101" pitchFamily="50" charset="-128"/>
              </a:rPr>
              <a:t>行動</a:t>
            </a:r>
          </a:p>
        </p:txBody>
      </p:sp>
      <p:sp>
        <p:nvSpPr>
          <p:cNvPr id="4107" name="AutoShape 13"/>
          <p:cNvSpPr>
            <a:spLocks noChangeArrowheads="1"/>
          </p:cNvSpPr>
          <p:nvPr/>
        </p:nvSpPr>
        <p:spPr bwMode="auto">
          <a:xfrm>
            <a:off x="2619331" y="288311"/>
            <a:ext cx="215900" cy="7191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endParaRPr lang="ja-JP" altLang="en-US"/>
          </a:p>
        </p:txBody>
      </p:sp>
      <p:sp>
        <p:nvSpPr>
          <p:cNvPr id="9230" name="Text Box 10"/>
          <p:cNvSpPr txBox="1">
            <a:spLocks noChangeArrowheads="1"/>
          </p:cNvSpPr>
          <p:nvPr/>
        </p:nvSpPr>
        <p:spPr bwMode="auto">
          <a:xfrm>
            <a:off x="4059814" y="3850744"/>
            <a:ext cx="1705487" cy="17697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800" dirty="0">
                <a:solidFill>
                  <a:srgbClr val="FF0000"/>
                </a:solidFill>
                <a:latin typeface="HGP創英ﾌﾟﾚｾﾞﾝｽEB" panose="02020800000000000000" pitchFamily="18" charset="-128"/>
                <a:ea typeface="HGP創英ﾌﾟﾚｾﾞﾝｽEB" panose="02020800000000000000" pitchFamily="18" charset="-128"/>
              </a:rPr>
              <a:t>ねむれない</a:t>
            </a:r>
            <a:endParaRPr lang="en-US" altLang="ja-JP" sz="1800" dirty="0">
              <a:solidFill>
                <a:srgbClr val="FF0000"/>
              </a:solidFill>
              <a:latin typeface="HGP創英ﾌﾟﾚｾﾞﾝｽEB" panose="02020800000000000000" pitchFamily="18" charset="-128"/>
              <a:ea typeface="HGP創英ﾌﾟﾚｾﾞﾝｽEB" panose="02020800000000000000" pitchFamily="18" charset="-128"/>
            </a:endParaRPr>
          </a:p>
          <a:p>
            <a:pPr eaLnBrk="1" hangingPunct="1">
              <a:spcBef>
                <a:spcPct val="50000"/>
              </a:spcBef>
              <a:buFontTx/>
              <a:buNone/>
            </a:pPr>
            <a:r>
              <a:rPr lang="ja-JP" altLang="en-US" sz="1400" dirty="0" smtClean="0">
                <a:latin typeface="HGP創英ﾌﾟﾚｾﾞﾝｽEB" panose="02020800000000000000" pitchFamily="18" charset="-128"/>
                <a:ea typeface="HGP創英ﾌﾟﾚｾﾞﾝｽEB" panose="02020800000000000000" pitchFamily="18" charset="-128"/>
              </a:rPr>
              <a:t>勉強に集中できない</a:t>
            </a:r>
            <a:endParaRPr lang="en-US" altLang="ja-JP" sz="1400" dirty="0" smtClean="0">
              <a:latin typeface="HGP創英ﾌﾟﾚｾﾞﾝｽEB" panose="02020800000000000000" pitchFamily="18" charset="-128"/>
              <a:ea typeface="HGP創英ﾌﾟﾚｾﾞﾝｽEB" panose="02020800000000000000" pitchFamily="18" charset="-128"/>
            </a:endParaRPr>
          </a:p>
          <a:p>
            <a:pPr eaLnBrk="1" hangingPunct="1">
              <a:spcBef>
                <a:spcPct val="50000"/>
              </a:spcBef>
              <a:buFontTx/>
              <a:buNone/>
            </a:pPr>
            <a:r>
              <a:rPr lang="ja-JP" altLang="en-US" sz="1400" dirty="0">
                <a:latin typeface="HGP創英ﾌﾟﾚｾﾞﾝｽEB" panose="02020800000000000000" pitchFamily="18" charset="-128"/>
                <a:ea typeface="HGP創英ﾌﾟﾚｾﾞﾝｽEB" panose="02020800000000000000" pitchFamily="18" charset="-128"/>
              </a:rPr>
              <a:t>ミス</a:t>
            </a:r>
            <a:r>
              <a:rPr lang="ja-JP" altLang="en-US" sz="1400" dirty="0" smtClean="0">
                <a:latin typeface="HGP創英ﾌﾟﾚｾﾞﾝｽEB" panose="02020800000000000000" pitchFamily="18" charset="-128"/>
                <a:ea typeface="HGP創英ﾌﾟﾚｾﾞﾝｽEB" panose="02020800000000000000" pitchFamily="18" charset="-128"/>
              </a:rPr>
              <a:t>が多い</a:t>
            </a:r>
            <a:endParaRPr lang="en-US" altLang="ja-JP" sz="1400" dirty="0" smtClean="0">
              <a:latin typeface="HGP創英ﾌﾟﾚｾﾞﾝｽEB" panose="02020800000000000000" pitchFamily="18" charset="-128"/>
              <a:ea typeface="HGP創英ﾌﾟﾚｾﾞﾝｽEB" panose="02020800000000000000" pitchFamily="18" charset="-128"/>
            </a:endParaRPr>
          </a:p>
          <a:p>
            <a:pPr eaLnBrk="1" hangingPunct="1">
              <a:spcBef>
                <a:spcPct val="50000"/>
              </a:spcBef>
              <a:buFontTx/>
              <a:buNone/>
            </a:pPr>
            <a:r>
              <a:rPr lang="ja-JP" altLang="en-US" sz="1400" dirty="0" smtClean="0">
                <a:solidFill>
                  <a:srgbClr val="FF0000"/>
                </a:solidFill>
                <a:latin typeface="HGP創英ﾌﾟﾚｾﾞﾝｽEB" panose="02020800000000000000" pitchFamily="18" charset="-128"/>
                <a:ea typeface="HGP創英ﾌﾟﾚｾﾞﾝｽEB" panose="02020800000000000000" pitchFamily="18" charset="-128"/>
              </a:rPr>
              <a:t>つらいことを思い出させるものや場所や人を避ける</a:t>
            </a:r>
            <a:endParaRPr lang="ja-JP" altLang="en-US" sz="1400" dirty="0">
              <a:solidFill>
                <a:srgbClr val="FF0000"/>
              </a:solidFill>
              <a:latin typeface="HGP創英ﾌﾟﾚｾﾞﾝｽEB" panose="02020800000000000000" pitchFamily="18" charset="-128"/>
              <a:ea typeface="HGP創英ﾌﾟﾚｾﾞﾝｽEB" panose="02020800000000000000" pitchFamily="18" charset="-128"/>
            </a:endParaRPr>
          </a:p>
        </p:txBody>
      </p:sp>
      <p:sp>
        <p:nvSpPr>
          <p:cNvPr id="9231" name="Text Box 10"/>
          <p:cNvSpPr txBox="1">
            <a:spLocks noChangeArrowheads="1"/>
          </p:cNvSpPr>
          <p:nvPr/>
        </p:nvSpPr>
        <p:spPr bwMode="auto">
          <a:xfrm>
            <a:off x="2757574" y="3469963"/>
            <a:ext cx="1354137" cy="630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400" dirty="0">
                <a:latin typeface="AR P丸ゴシック体E" panose="020B0600010101010101" pitchFamily="50" charset="-128"/>
                <a:ea typeface="AR P丸ゴシック体E" panose="020B0600010101010101" pitchFamily="50" charset="-128"/>
              </a:rPr>
              <a:t>ドキドキ</a:t>
            </a:r>
            <a:endParaRPr lang="en-US" altLang="ja-JP" sz="1400" dirty="0">
              <a:latin typeface="AR P丸ゴシック体E" panose="020B0600010101010101" pitchFamily="50" charset="-128"/>
              <a:ea typeface="AR P丸ゴシック体E" panose="020B0600010101010101" pitchFamily="50" charset="-128"/>
            </a:endParaRPr>
          </a:p>
          <a:p>
            <a:pPr eaLnBrk="1" hangingPunct="1">
              <a:spcBef>
                <a:spcPct val="50000"/>
              </a:spcBef>
              <a:buFontTx/>
              <a:buNone/>
            </a:pPr>
            <a:r>
              <a:rPr lang="ja-JP" altLang="en-US" sz="1400" dirty="0">
                <a:latin typeface="AR P丸ゴシック体E" panose="020B0600010101010101" pitchFamily="50" charset="-128"/>
                <a:ea typeface="AR P丸ゴシック体E" panose="020B0600010101010101" pitchFamily="50" charset="-128"/>
              </a:rPr>
              <a:t>足がふるえる</a:t>
            </a:r>
          </a:p>
        </p:txBody>
      </p:sp>
      <p:sp>
        <p:nvSpPr>
          <p:cNvPr id="24" name="テキスト ボックス 23"/>
          <p:cNvSpPr txBox="1"/>
          <p:nvPr/>
        </p:nvSpPr>
        <p:spPr>
          <a:xfrm>
            <a:off x="697990" y="1768475"/>
            <a:ext cx="1079500" cy="522288"/>
          </a:xfrm>
          <a:prstGeom prst="rect">
            <a:avLst/>
          </a:prstGeom>
          <a:noFill/>
          <a:ln>
            <a:solidFill>
              <a:schemeClr val="accent1">
                <a:shade val="50000"/>
              </a:schemeClr>
            </a:solidFill>
          </a:ln>
        </p:spPr>
        <p:txBody>
          <a:bodyPr>
            <a:spAutoFit/>
          </a:bodyPr>
          <a:lstStyle/>
          <a:p>
            <a:pPr>
              <a:defRPr/>
            </a:pPr>
            <a:r>
              <a:rPr lang="ja-JP" altLang="en-US" sz="2800" dirty="0">
                <a:latin typeface="HGP教科書体" panose="02020600000000000000" pitchFamily="18" charset="-128"/>
                <a:ea typeface="HGP教科書体" panose="02020600000000000000" pitchFamily="18" charset="-128"/>
              </a:rPr>
              <a:t>試合</a:t>
            </a:r>
          </a:p>
        </p:txBody>
      </p:sp>
      <p:sp>
        <p:nvSpPr>
          <p:cNvPr id="25" name="テキスト ボックス 24"/>
          <p:cNvSpPr txBox="1"/>
          <p:nvPr/>
        </p:nvSpPr>
        <p:spPr>
          <a:xfrm>
            <a:off x="698971" y="2447957"/>
            <a:ext cx="1295400" cy="461962"/>
          </a:xfrm>
          <a:prstGeom prst="rect">
            <a:avLst/>
          </a:prstGeom>
          <a:noFill/>
          <a:ln>
            <a:solidFill>
              <a:schemeClr val="accent1">
                <a:shade val="50000"/>
              </a:schemeClr>
            </a:solidFill>
          </a:ln>
        </p:spPr>
        <p:txBody>
          <a:bodyPr>
            <a:spAutoFit/>
          </a:bodyPr>
          <a:lstStyle/>
          <a:p>
            <a:pPr>
              <a:defRPr/>
            </a:pPr>
            <a:r>
              <a:rPr lang="ja-JP" altLang="en-US" sz="2400" dirty="0">
                <a:latin typeface="HGP教科書体" panose="02020600000000000000" pitchFamily="18" charset="-128"/>
                <a:ea typeface="HGP教科書体" panose="02020600000000000000" pitchFamily="18" charset="-128"/>
              </a:rPr>
              <a:t>テスト</a:t>
            </a:r>
          </a:p>
        </p:txBody>
      </p:sp>
      <p:sp>
        <p:nvSpPr>
          <p:cNvPr id="2" name="スライド番号プレースホルダー 1"/>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7F4B945-4455-43DD-B745-ADF14AFE7C1F}" type="slidenum">
              <a:rPr lang="ja-JP" altLang="en-US">
                <a:solidFill>
                  <a:srgbClr val="898989"/>
                </a:solidFill>
                <a:latin typeface="Calibri" panose="020F0502020204030204" pitchFamily="34" charset="0"/>
              </a:rPr>
              <a:pPr eaLnBrk="1" hangingPunct="1"/>
              <a:t>4</a:t>
            </a:fld>
            <a:endParaRPr lang="ja-JP" altLang="en-US" dirty="0">
              <a:solidFill>
                <a:srgbClr val="898989"/>
              </a:solidFill>
              <a:latin typeface="Calibri" panose="020F0502020204030204" pitchFamily="34" charset="0"/>
            </a:endParaRPr>
          </a:p>
        </p:txBody>
      </p:sp>
      <p:sp>
        <p:nvSpPr>
          <p:cNvPr id="23" name="テキスト ボックス 22"/>
          <p:cNvSpPr txBox="1"/>
          <p:nvPr/>
        </p:nvSpPr>
        <p:spPr>
          <a:xfrm>
            <a:off x="627993" y="5325927"/>
            <a:ext cx="2036763" cy="461962"/>
          </a:xfrm>
          <a:prstGeom prst="rect">
            <a:avLst/>
          </a:prstGeom>
          <a:noFill/>
          <a:ln>
            <a:solidFill>
              <a:schemeClr val="accent1">
                <a:shade val="50000"/>
              </a:schemeClr>
            </a:solidFill>
          </a:ln>
        </p:spPr>
        <p:txBody>
          <a:bodyPr>
            <a:spAutoFit/>
          </a:bodyPr>
          <a:lstStyle/>
          <a:p>
            <a:pPr>
              <a:defRPr/>
            </a:pPr>
            <a:r>
              <a:rPr lang="ja-JP" altLang="en-US" sz="2400" dirty="0">
                <a:solidFill>
                  <a:srgbClr val="FF0000"/>
                </a:solidFill>
                <a:latin typeface="HGP教科書体" panose="02020600000000000000" pitchFamily="18" charset="-128"/>
                <a:ea typeface="HGP教科書体" panose="02020600000000000000" pitchFamily="18" charset="-128"/>
              </a:rPr>
              <a:t>暴力</a:t>
            </a:r>
          </a:p>
        </p:txBody>
      </p:sp>
      <p:sp>
        <p:nvSpPr>
          <p:cNvPr id="28" name="テキスト ボックス 27"/>
          <p:cNvSpPr txBox="1"/>
          <p:nvPr/>
        </p:nvSpPr>
        <p:spPr>
          <a:xfrm>
            <a:off x="627994" y="4308196"/>
            <a:ext cx="2036763" cy="461962"/>
          </a:xfrm>
          <a:prstGeom prst="rect">
            <a:avLst/>
          </a:prstGeom>
          <a:noFill/>
          <a:ln>
            <a:solidFill>
              <a:schemeClr val="accent1">
                <a:shade val="50000"/>
              </a:schemeClr>
            </a:solidFill>
          </a:ln>
        </p:spPr>
        <p:txBody>
          <a:bodyPr>
            <a:spAutoFit/>
          </a:bodyPr>
          <a:lstStyle/>
          <a:p>
            <a:pPr>
              <a:defRPr/>
            </a:pPr>
            <a:r>
              <a:rPr lang="ja-JP" altLang="en-US" sz="2400" dirty="0" smtClean="0">
                <a:solidFill>
                  <a:srgbClr val="FF0000"/>
                </a:solidFill>
                <a:latin typeface="HGP教科書体" panose="02020600000000000000" pitchFamily="18" charset="-128"/>
                <a:ea typeface="HGP教科書体" panose="02020600000000000000" pitchFamily="18" charset="-128"/>
              </a:rPr>
              <a:t>災害　</a:t>
            </a:r>
            <a:endParaRPr lang="ja-JP" altLang="en-US" sz="2400" dirty="0">
              <a:solidFill>
                <a:srgbClr val="FF0000"/>
              </a:solidFill>
              <a:latin typeface="HGP教科書体" panose="02020600000000000000" pitchFamily="18" charset="-128"/>
              <a:ea typeface="HGP教科書体" panose="02020600000000000000" pitchFamily="18" charset="-128"/>
            </a:endParaRPr>
          </a:p>
        </p:txBody>
      </p:sp>
      <p:pic>
        <p:nvPicPr>
          <p:cNvPr id="6" name="図 5"/>
          <p:cNvPicPr>
            <a:picLocks noChangeAspect="1"/>
          </p:cNvPicPr>
          <p:nvPr/>
        </p:nvPicPr>
        <p:blipFill>
          <a:blip r:embed="rId3"/>
          <a:stretch>
            <a:fillRect/>
          </a:stretch>
        </p:blipFill>
        <p:spPr>
          <a:xfrm>
            <a:off x="3027356" y="1580854"/>
            <a:ext cx="1341438" cy="1145381"/>
          </a:xfrm>
          <a:prstGeom prst="rect">
            <a:avLst/>
          </a:prstGeom>
        </p:spPr>
      </p:pic>
      <p:sp>
        <p:nvSpPr>
          <p:cNvPr id="8" name="左中かっこ 7"/>
          <p:cNvSpPr/>
          <p:nvPr/>
        </p:nvSpPr>
        <p:spPr>
          <a:xfrm>
            <a:off x="366875" y="2001296"/>
            <a:ext cx="217074" cy="131906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左中かっこ 31"/>
          <p:cNvSpPr/>
          <p:nvPr/>
        </p:nvSpPr>
        <p:spPr>
          <a:xfrm>
            <a:off x="369869" y="4491047"/>
            <a:ext cx="199014" cy="1133403"/>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38522" y="2412922"/>
            <a:ext cx="461665" cy="1496872"/>
          </a:xfrm>
          <a:prstGeom prst="rect">
            <a:avLst/>
          </a:prstGeom>
          <a:noFill/>
        </p:spPr>
        <p:txBody>
          <a:bodyPr vert="eaVert" wrap="square" rtlCol="0">
            <a:spAutoFit/>
          </a:bodyPr>
          <a:lstStyle/>
          <a:p>
            <a:r>
              <a:rPr kumimoji="1" lang="ja-JP" altLang="en-US" dirty="0" smtClean="0"/>
              <a:t>日常ストレス</a:t>
            </a:r>
            <a:endParaRPr kumimoji="1" lang="ja-JP" altLang="en-US" dirty="0"/>
          </a:p>
        </p:txBody>
      </p:sp>
      <p:sp>
        <p:nvSpPr>
          <p:cNvPr id="33" name="テキスト ボックス 32"/>
          <p:cNvSpPr txBox="1"/>
          <p:nvPr/>
        </p:nvSpPr>
        <p:spPr>
          <a:xfrm>
            <a:off x="-38522" y="4309312"/>
            <a:ext cx="461665" cy="1928000"/>
          </a:xfrm>
          <a:prstGeom prst="rect">
            <a:avLst/>
          </a:prstGeom>
          <a:noFill/>
        </p:spPr>
        <p:txBody>
          <a:bodyPr vert="eaVert" wrap="square" rtlCol="0">
            <a:spAutoFit/>
          </a:bodyPr>
          <a:lstStyle/>
          <a:p>
            <a:r>
              <a:rPr kumimoji="1" lang="ja-JP" altLang="en-US" dirty="0" smtClean="0">
                <a:solidFill>
                  <a:srgbClr val="FF0000"/>
                </a:solidFill>
              </a:rPr>
              <a:t>トラウマ・ストレス</a:t>
            </a:r>
            <a:endParaRPr kumimoji="1" lang="ja-JP" altLang="en-US" dirty="0">
              <a:solidFill>
                <a:srgbClr val="FF0000"/>
              </a:solidFill>
            </a:endParaRPr>
          </a:p>
        </p:txBody>
      </p:sp>
      <p:sp>
        <p:nvSpPr>
          <p:cNvPr id="4102" name="AutoShape 7"/>
          <p:cNvSpPr>
            <a:spLocks noChangeArrowheads="1"/>
          </p:cNvSpPr>
          <p:nvPr/>
        </p:nvSpPr>
        <p:spPr bwMode="auto">
          <a:xfrm>
            <a:off x="4168246" y="1336332"/>
            <a:ext cx="1577258" cy="195158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endParaRPr lang="ja-JP" altLang="en-US"/>
          </a:p>
        </p:txBody>
      </p:sp>
      <p:sp>
        <p:nvSpPr>
          <p:cNvPr id="30" name="Rectangle 3"/>
          <p:cNvSpPr>
            <a:spLocks noChangeArrowheads="1"/>
          </p:cNvSpPr>
          <p:nvPr/>
        </p:nvSpPr>
        <p:spPr bwMode="auto">
          <a:xfrm>
            <a:off x="6422337" y="215286"/>
            <a:ext cx="2159000"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smtClean="0">
                <a:solidFill>
                  <a:schemeClr val="tx2"/>
                </a:solidFill>
                <a:latin typeface="HG創英角ｺﾞｼｯｸUB" panose="020B0909000000000000" pitchFamily="49" charset="-128"/>
                <a:ea typeface="HG創英角ｺﾞｼｯｸUB" panose="020B0909000000000000" pitchFamily="49" charset="-128"/>
              </a:rPr>
              <a:t>ストレス対処</a:t>
            </a:r>
            <a:r>
              <a:rPr lang="ja-JP" altLang="en-US" sz="2400" dirty="0">
                <a:solidFill>
                  <a:schemeClr val="tx2"/>
                </a:solidFill>
                <a:latin typeface="Arial" panose="020B0604020202020204" pitchFamily="34" charset="0"/>
              </a:rPr>
              <a:t/>
            </a:r>
            <a:br>
              <a:rPr lang="ja-JP" altLang="en-US" sz="2400" dirty="0">
                <a:solidFill>
                  <a:schemeClr val="tx2"/>
                </a:solidFill>
                <a:latin typeface="Arial" panose="020B0604020202020204" pitchFamily="34" charset="0"/>
              </a:rPr>
            </a:br>
            <a:r>
              <a:rPr lang="en-US" altLang="ja-JP" sz="1800" dirty="0" smtClean="0">
                <a:solidFill>
                  <a:schemeClr val="tx2"/>
                </a:solidFill>
                <a:latin typeface="Arial" panose="020B0604020202020204" pitchFamily="34" charset="0"/>
              </a:rPr>
              <a:t>Stress</a:t>
            </a:r>
            <a:r>
              <a:rPr lang="ja-JP" altLang="en-US" sz="1800" dirty="0" smtClean="0">
                <a:solidFill>
                  <a:schemeClr val="tx2"/>
                </a:solidFill>
                <a:latin typeface="Arial" panose="020B0604020202020204" pitchFamily="34" charset="0"/>
              </a:rPr>
              <a:t>　</a:t>
            </a:r>
            <a:r>
              <a:rPr lang="en-US" altLang="ja-JP" sz="1800" dirty="0" smtClean="0">
                <a:solidFill>
                  <a:schemeClr val="tx2"/>
                </a:solidFill>
                <a:latin typeface="Arial" panose="020B0604020202020204" pitchFamily="34" charset="0"/>
              </a:rPr>
              <a:t>Coping</a:t>
            </a:r>
            <a:r>
              <a:rPr lang="ja-JP" altLang="en-US" sz="1800" dirty="0">
                <a:solidFill>
                  <a:schemeClr val="tx2"/>
                </a:solidFill>
                <a:latin typeface="Arial" panose="020B0604020202020204" pitchFamily="34" charset="0"/>
              </a:rPr>
              <a:t>　</a:t>
            </a:r>
            <a:r>
              <a:rPr lang="ja-JP" altLang="en-US" sz="2800" dirty="0">
                <a:latin typeface="Arial" panose="020B0604020202020204" pitchFamily="34" charset="0"/>
              </a:rPr>
              <a:t/>
            </a:r>
            <a:br>
              <a:rPr lang="ja-JP" altLang="en-US" sz="2800" dirty="0">
                <a:latin typeface="Arial" panose="020B0604020202020204" pitchFamily="34" charset="0"/>
              </a:rPr>
            </a:br>
            <a:r>
              <a:rPr lang="ja-JP" altLang="en-US" sz="1600" dirty="0">
                <a:latin typeface="Arial" panose="020B0604020202020204" pitchFamily="34" charset="0"/>
              </a:rPr>
              <a:t>　　　</a:t>
            </a:r>
          </a:p>
        </p:txBody>
      </p:sp>
      <p:sp>
        <p:nvSpPr>
          <p:cNvPr id="3" name="雲形吹き出し 2"/>
          <p:cNvSpPr/>
          <p:nvPr/>
        </p:nvSpPr>
        <p:spPr>
          <a:xfrm>
            <a:off x="1833815" y="1071348"/>
            <a:ext cx="1187537" cy="1597587"/>
          </a:xfrm>
          <a:prstGeom prst="cloudCallout">
            <a:avLst>
              <a:gd name="adj1" fmla="val 55075"/>
              <a:gd name="adj2" fmla="val 290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smtClean="0">
                <a:solidFill>
                  <a:schemeClr val="tx2"/>
                </a:solidFill>
              </a:rPr>
              <a:t>受けとめ方（</a:t>
            </a:r>
            <a:r>
              <a:rPr lang="ja-JP" altLang="en-US" sz="1200" dirty="0" smtClean="0">
                <a:solidFill>
                  <a:schemeClr val="tx2"/>
                </a:solidFill>
              </a:rPr>
              <a:t>心のつぶやき）</a:t>
            </a:r>
            <a:endParaRPr lang="ja-JP" altLang="en-US" sz="1200" dirty="0">
              <a:solidFill>
                <a:schemeClr val="tx2"/>
              </a:solidFill>
            </a:endParaRPr>
          </a:p>
        </p:txBody>
      </p:sp>
      <p:sp>
        <p:nvSpPr>
          <p:cNvPr id="34" name="テキスト ボックス 33"/>
          <p:cNvSpPr txBox="1"/>
          <p:nvPr/>
        </p:nvSpPr>
        <p:spPr>
          <a:xfrm>
            <a:off x="5775788" y="1346835"/>
            <a:ext cx="2151485" cy="338554"/>
          </a:xfrm>
          <a:prstGeom prst="rect">
            <a:avLst/>
          </a:prstGeom>
          <a:noFill/>
          <a:ln>
            <a:solidFill>
              <a:schemeClr val="accent1">
                <a:shade val="50000"/>
              </a:schemeClr>
            </a:solidFill>
          </a:ln>
        </p:spPr>
        <p:txBody>
          <a:bodyPr wrap="square">
            <a:spAutoFit/>
          </a:bodyPr>
          <a:lstStyle/>
          <a:p>
            <a:pPr>
              <a:defRPr/>
            </a:pPr>
            <a:r>
              <a:rPr lang="ja-JP" altLang="en-US" sz="1600" dirty="0" smtClean="0">
                <a:solidFill>
                  <a:schemeClr val="tx2"/>
                </a:solidFill>
                <a:latin typeface="HGPｺﾞｼｯｸE" panose="020B0900000000000000" pitchFamily="50" charset="-128"/>
                <a:ea typeface="HGPｺﾞｼｯｸE" panose="020B0900000000000000" pitchFamily="50" charset="-128"/>
              </a:rPr>
              <a:t>問題に立ち向かう対処</a:t>
            </a:r>
            <a:endParaRPr lang="ja-JP" altLang="en-US" sz="1600" dirty="0">
              <a:solidFill>
                <a:schemeClr val="tx2"/>
              </a:solidFill>
              <a:latin typeface="HGPｺﾞｼｯｸE" panose="020B0900000000000000" pitchFamily="50" charset="-128"/>
              <a:ea typeface="HGPｺﾞｼｯｸE" panose="020B0900000000000000" pitchFamily="50" charset="-128"/>
            </a:endParaRPr>
          </a:p>
        </p:txBody>
      </p:sp>
      <p:sp>
        <p:nvSpPr>
          <p:cNvPr id="35" name="テキスト ボックス 34"/>
          <p:cNvSpPr txBox="1"/>
          <p:nvPr/>
        </p:nvSpPr>
        <p:spPr>
          <a:xfrm>
            <a:off x="5474653" y="2932699"/>
            <a:ext cx="2381508" cy="338554"/>
          </a:xfrm>
          <a:prstGeom prst="rect">
            <a:avLst/>
          </a:prstGeom>
          <a:noFill/>
          <a:ln>
            <a:solidFill>
              <a:schemeClr val="accent1">
                <a:shade val="50000"/>
              </a:schemeClr>
            </a:solidFill>
          </a:ln>
        </p:spPr>
        <p:txBody>
          <a:bodyPr wrap="square">
            <a:spAutoFit/>
          </a:bodyPr>
          <a:lstStyle/>
          <a:p>
            <a:pPr>
              <a:defRPr/>
            </a:pPr>
            <a:r>
              <a:rPr lang="ja-JP" altLang="en-US" sz="1600" dirty="0" smtClean="0">
                <a:solidFill>
                  <a:schemeClr val="tx2"/>
                </a:solidFill>
                <a:latin typeface="HGPｺﾞｼｯｸE" panose="020B0900000000000000" pitchFamily="50" charset="-128"/>
                <a:ea typeface="HGPｺﾞｼｯｸE" panose="020B0900000000000000" pitchFamily="50" charset="-128"/>
              </a:rPr>
              <a:t>心身へのセルフケア対処</a:t>
            </a:r>
            <a:endParaRPr lang="ja-JP" altLang="en-US" sz="1600" dirty="0">
              <a:solidFill>
                <a:schemeClr val="tx2"/>
              </a:solidFill>
              <a:latin typeface="HGPｺﾞｼｯｸE" panose="020B0900000000000000" pitchFamily="50" charset="-128"/>
              <a:ea typeface="HGPｺﾞｼｯｸE" panose="020B0900000000000000" pitchFamily="50" charset="-128"/>
            </a:endParaRPr>
          </a:p>
        </p:txBody>
      </p:sp>
      <p:sp>
        <p:nvSpPr>
          <p:cNvPr id="36" name="テキスト ボックス 35"/>
          <p:cNvSpPr txBox="1"/>
          <p:nvPr/>
        </p:nvSpPr>
        <p:spPr>
          <a:xfrm>
            <a:off x="8041277" y="1348771"/>
            <a:ext cx="1080120" cy="338554"/>
          </a:xfrm>
          <a:prstGeom prst="rect">
            <a:avLst/>
          </a:prstGeom>
          <a:noFill/>
          <a:ln>
            <a:solidFill>
              <a:schemeClr val="accent1">
                <a:shade val="50000"/>
              </a:schemeClr>
            </a:solidFill>
          </a:ln>
        </p:spPr>
        <p:txBody>
          <a:bodyPr wrap="square">
            <a:spAutoFit/>
          </a:bodyPr>
          <a:lstStyle/>
          <a:p>
            <a:pPr>
              <a:defRPr/>
            </a:pPr>
            <a:r>
              <a:rPr lang="ja-JP" altLang="en-US" sz="1600" dirty="0" smtClean="0">
                <a:solidFill>
                  <a:schemeClr val="tx2"/>
                </a:solidFill>
                <a:latin typeface="HGPｺﾞｼｯｸE" panose="020B0900000000000000" pitchFamily="50" charset="-128"/>
                <a:ea typeface="HGPｺﾞｼｯｸE" panose="020B0900000000000000" pitchFamily="50" charset="-128"/>
              </a:rPr>
              <a:t>相談対処</a:t>
            </a:r>
            <a:endParaRPr lang="ja-JP" altLang="en-US" sz="1600" dirty="0">
              <a:solidFill>
                <a:schemeClr val="tx2"/>
              </a:solidFill>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780611" y="3490817"/>
            <a:ext cx="1839412" cy="584775"/>
          </a:xfrm>
          <a:prstGeom prst="rect">
            <a:avLst/>
          </a:prstGeom>
          <a:noFill/>
        </p:spPr>
        <p:txBody>
          <a:bodyPr wrap="square" rtlCol="0">
            <a:spAutoFit/>
          </a:bodyPr>
          <a:lstStyle/>
          <a:p>
            <a:r>
              <a:rPr kumimoji="1" lang="ja-JP" altLang="en-US" sz="1600" dirty="0" smtClean="0"/>
              <a:t>水が復旧しない</a:t>
            </a:r>
            <a:endParaRPr kumimoji="1" lang="en-US" altLang="ja-JP" sz="1600" dirty="0" smtClean="0"/>
          </a:p>
          <a:p>
            <a:r>
              <a:rPr lang="ja-JP" altLang="en-US" sz="1600" dirty="0" smtClean="0"/>
              <a:t>避難所生活</a:t>
            </a:r>
            <a:endParaRPr kumimoji="1" lang="ja-JP" altLang="en-US" sz="1600" dirty="0"/>
          </a:p>
        </p:txBody>
      </p:sp>
      <p:sp>
        <p:nvSpPr>
          <p:cNvPr id="7" name="テキスト ボックス 6"/>
          <p:cNvSpPr txBox="1"/>
          <p:nvPr/>
        </p:nvSpPr>
        <p:spPr>
          <a:xfrm>
            <a:off x="606739" y="3130496"/>
            <a:ext cx="2311641" cy="338554"/>
          </a:xfrm>
          <a:prstGeom prst="rect">
            <a:avLst/>
          </a:prstGeom>
          <a:noFill/>
          <a:ln>
            <a:solidFill>
              <a:schemeClr val="tx1"/>
            </a:solidFill>
          </a:ln>
        </p:spPr>
        <p:txBody>
          <a:bodyPr wrap="square" rtlCol="0">
            <a:spAutoFit/>
          </a:bodyPr>
          <a:lstStyle/>
          <a:p>
            <a:r>
              <a:rPr kumimoji="1" lang="ja-JP" altLang="en-US" sz="1600" dirty="0" smtClean="0"/>
              <a:t>災害による日常ストレス</a:t>
            </a:r>
            <a:endParaRPr kumimoji="1" lang="ja-JP" altLang="en-US" sz="1600" dirty="0"/>
          </a:p>
        </p:txBody>
      </p:sp>
      <p:sp>
        <p:nvSpPr>
          <p:cNvPr id="4" name="正方形/長方形 3"/>
          <p:cNvSpPr/>
          <p:nvPr/>
        </p:nvSpPr>
        <p:spPr>
          <a:xfrm>
            <a:off x="697990" y="5825585"/>
            <a:ext cx="7988810" cy="646331"/>
          </a:xfrm>
          <a:prstGeom prst="rect">
            <a:avLst/>
          </a:prstGeom>
        </p:spPr>
        <p:txBody>
          <a:bodyPr wrap="square">
            <a:spAutoFit/>
          </a:bodyPr>
          <a:lstStyle/>
          <a:p>
            <a:pPr>
              <a:spcBef>
                <a:spcPct val="0"/>
              </a:spcBef>
            </a:pPr>
            <a:r>
              <a:rPr lang="en-US" altLang="ja-JP" dirty="0" smtClean="0">
                <a:latin typeface="+mn-ea"/>
              </a:rPr>
              <a:t>SC【</a:t>
            </a:r>
            <a:r>
              <a:rPr lang="ja-JP" altLang="en-US" dirty="0" smtClean="0">
                <a:latin typeface="+mn-ea"/>
              </a:rPr>
              <a:t>３つのストレスがあります。ストレッサー、ストレス反応、ストレス対処です。強いストレス反応もストレス対処と受けとめ方でコントロールすることができます。</a:t>
            </a:r>
            <a:r>
              <a:rPr lang="en-US" altLang="ja-JP" dirty="0" smtClean="0">
                <a:latin typeface="+mn-ea"/>
              </a:rPr>
              <a:t>】</a:t>
            </a:r>
            <a:endParaRPr lang="ja-JP" altLang="en-US" dirty="0">
              <a:latin typeface="+mn-ea"/>
            </a:endParaRPr>
          </a:p>
        </p:txBody>
      </p:sp>
    </p:spTree>
    <p:extLst>
      <p:ext uri="{BB962C8B-B14F-4D97-AF65-F5344CB8AC3E}">
        <p14:creationId xmlns:p14="http://schemas.microsoft.com/office/powerpoint/2010/main" val="2940995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83568" y="5949280"/>
            <a:ext cx="6984776" cy="646331"/>
          </a:xfrm>
          <a:prstGeom prst="rect">
            <a:avLst/>
          </a:prstGeom>
          <a:noFill/>
        </p:spPr>
        <p:txBody>
          <a:bodyPr wrap="square" rtlCol="0">
            <a:spAutoFit/>
          </a:bodyPr>
          <a:lstStyle/>
          <a:p>
            <a:r>
              <a:rPr kumimoji="1" lang="en-US" altLang="ja-JP" dirty="0" smtClean="0"/>
              <a:t>SC【</a:t>
            </a:r>
            <a:r>
              <a:rPr kumimoji="1" lang="ja-JP" altLang="en-US" dirty="0" smtClean="0"/>
              <a:t>大変なことがあったら、眠れない、集中できない、やる気がしない、はあたりまえ！まずは、この一週間をふりかえりましょう！</a:t>
            </a:r>
            <a:r>
              <a:rPr kumimoji="1" lang="en-US" altLang="ja-JP" dirty="0" smtClean="0"/>
              <a:t>】</a:t>
            </a:r>
            <a:endParaRPr kumimoji="1" lang="ja-JP" altLang="en-US" dirty="0"/>
          </a:p>
        </p:txBody>
      </p:sp>
      <p:pic>
        <p:nvPicPr>
          <p:cNvPr id="3" name="図 2"/>
          <p:cNvPicPr>
            <a:picLocks noChangeAspect="1"/>
          </p:cNvPicPr>
          <p:nvPr/>
        </p:nvPicPr>
        <p:blipFill>
          <a:blip r:embed="rId3"/>
          <a:stretch>
            <a:fillRect/>
          </a:stretch>
        </p:blipFill>
        <p:spPr>
          <a:xfrm>
            <a:off x="539552" y="476672"/>
            <a:ext cx="7992887" cy="5256584"/>
          </a:xfrm>
          <a:prstGeom prst="rect">
            <a:avLst/>
          </a:prstGeom>
        </p:spPr>
      </p:pic>
      <p:sp>
        <p:nvSpPr>
          <p:cNvPr id="2" name="右中かっこ 1"/>
          <p:cNvSpPr/>
          <p:nvPr/>
        </p:nvSpPr>
        <p:spPr>
          <a:xfrm>
            <a:off x="7452320" y="2492896"/>
            <a:ext cx="360040" cy="3240360"/>
          </a:xfrm>
          <a:prstGeom prst="rightBrace">
            <a:avLst>
              <a:gd name="adj1" fmla="val 8333"/>
              <a:gd name="adj2" fmla="val 4975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テキスト ボックス 3"/>
          <p:cNvSpPr txBox="1"/>
          <p:nvPr/>
        </p:nvSpPr>
        <p:spPr>
          <a:xfrm>
            <a:off x="7812360" y="2924944"/>
            <a:ext cx="1187624" cy="2862322"/>
          </a:xfrm>
          <a:prstGeom prst="rect">
            <a:avLst/>
          </a:prstGeom>
          <a:solidFill>
            <a:schemeClr val="bg1"/>
          </a:solidFill>
        </p:spPr>
        <p:txBody>
          <a:bodyPr wrap="square" rtlCol="0">
            <a:spAutoFit/>
          </a:bodyPr>
          <a:lstStyle/>
          <a:p>
            <a:r>
              <a:rPr kumimoji="1" lang="en-US" altLang="ja-JP" sz="2000" dirty="0" smtClean="0"/>
              <a:t>【</a:t>
            </a:r>
            <a:r>
              <a:rPr kumimoji="1" lang="ja-JP" altLang="en-US" sz="2000" dirty="0" smtClean="0"/>
              <a:t>それぞれに対処法があります。その対処法を学ぶための時間です。</a:t>
            </a:r>
            <a:r>
              <a:rPr kumimoji="1" lang="en-US" altLang="ja-JP" sz="2000" dirty="0" smtClean="0"/>
              <a:t>】</a:t>
            </a:r>
            <a:endParaRPr kumimoji="1" lang="ja-JP" altLang="en-US" sz="2000" dirty="0"/>
          </a:p>
        </p:txBody>
      </p:sp>
    </p:spTree>
    <p:extLst>
      <p:ext uri="{BB962C8B-B14F-4D97-AF65-F5344CB8AC3E}">
        <p14:creationId xmlns:p14="http://schemas.microsoft.com/office/powerpoint/2010/main" val="3536204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9538" y="185504"/>
            <a:ext cx="1978025" cy="936625"/>
          </a:xfrm>
          <a:ln>
            <a:solidFill>
              <a:schemeClr val="tx1"/>
            </a:solidFill>
            <a:miter lim="800000"/>
            <a:headEnd/>
            <a:tailEnd/>
          </a:ln>
        </p:spPr>
        <p:txBody>
          <a:bodyPr/>
          <a:lstStyle/>
          <a:p>
            <a:pPr algn="l" eaLnBrk="1" hangingPunct="1"/>
            <a:r>
              <a:rPr lang="ja-JP" altLang="en-US" sz="2000" dirty="0" smtClean="0"/>
              <a:t>　</a:t>
            </a:r>
            <a:r>
              <a:rPr lang="ja-JP" altLang="en-US" sz="2000" dirty="0" smtClean="0">
                <a:latin typeface="HG創英角ｺﾞｼｯｸUB" panose="020B0909000000000000" pitchFamily="49" charset="-128"/>
                <a:ea typeface="HG創英角ｺﾞｼｯｸUB" panose="020B0909000000000000" pitchFamily="49" charset="-128"/>
              </a:rPr>
              <a:t>ストレッサー</a:t>
            </a:r>
            <a:br>
              <a:rPr lang="ja-JP" altLang="en-US" sz="2000" dirty="0" smtClean="0">
                <a:latin typeface="HG創英角ｺﾞｼｯｸUB" panose="020B0909000000000000" pitchFamily="49" charset="-128"/>
                <a:ea typeface="HG創英角ｺﾞｼｯｸUB" panose="020B0909000000000000" pitchFamily="49" charset="-128"/>
              </a:rPr>
            </a:br>
            <a:r>
              <a:rPr lang="ja-JP" altLang="en-US" sz="2000" dirty="0" smtClean="0"/>
              <a:t>　　</a:t>
            </a:r>
            <a:r>
              <a:rPr lang="en-US" altLang="ja-JP" sz="2400" dirty="0"/>
              <a:t>Stressor</a:t>
            </a:r>
            <a:endParaRPr lang="ja-JP" altLang="en-US" sz="3200" dirty="0" smtClean="0"/>
          </a:p>
        </p:txBody>
      </p:sp>
      <p:sp>
        <p:nvSpPr>
          <p:cNvPr id="4099" name="Rectangle 3"/>
          <p:cNvSpPr>
            <a:spLocks noChangeArrowheads="1"/>
          </p:cNvSpPr>
          <p:nvPr/>
        </p:nvSpPr>
        <p:spPr bwMode="auto">
          <a:xfrm>
            <a:off x="2975706" y="167614"/>
            <a:ext cx="2357037"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HG創英角ｺﾞｼｯｸUB" panose="020B0909000000000000" pitchFamily="49" charset="-128"/>
                <a:ea typeface="HG創英角ｺﾞｼｯｸUB" panose="020B0909000000000000" pitchFamily="49" charset="-128"/>
              </a:rPr>
              <a:t>ストレス反応</a:t>
            </a:r>
            <a:r>
              <a:rPr lang="ja-JP" altLang="en-US" sz="2400" dirty="0">
                <a:latin typeface="Arial" panose="020B0604020202020204" pitchFamily="34" charset="0"/>
              </a:rPr>
              <a:t/>
            </a:r>
            <a:br>
              <a:rPr lang="ja-JP" altLang="en-US" sz="2400" dirty="0">
                <a:latin typeface="Arial" panose="020B0604020202020204" pitchFamily="34" charset="0"/>
              </a:rPr>
            </a:br>
            <a:r>
              <a:rPr lang="en-US" altLang="ja-JP" sz="2000" dirty="0" smtClean="0">
                <a:latin typeface="Arial" panose="020B0604020202020204" pitchFamily="34" charset="0"/>
              </a:rPr>
              <a:t>Stress</a:t>
            </a:r>
            <a:r>
              <a:rPr lang="ja-JP" altLang="en-US" sz="2000" dirty="0" smtClean="0">
                <a:latin typeface="Arial" panose="020B0604020202020204" pitchFamily="34" charset="0"/>
              </a:rPr>
              <a:t>　</a:t>
            </a:r>
            <a:r>
              <a:rPr lang="en-US" altLang="ja-JP" sz="2000" dirty="0" smtClean="0">
                <a:latin typeface="Arial" panose="020B0604020202020204" pitchFamily="34" charset="0"/>
              </a:rPr>
              <a:t>Reaction</a:t>
            </a:r>
            <a:r>
              <a:rPr lang="ja-JP" altLang="en-US" sz="2000" dirty="0" smtClean="0">
                <a:latin typeface="Arial" panose="020B0604020202020204" pitchFamily="34" charset="0"/>
              </a:rPr>
              <a:t>ｓ</a:t>
            </a:r>
            <a:r>
              <a:rPr lang="ja-JP" altLang="en-US" sz="1400" dirty="0">
                <a:latin typeface="Arial" panose="020B0604020202020204" pitchFamily="34" charset="0"/>
              </a:rPr>
              <a:t>　</a:t>
            </a:r>
            <a:r>
              <a:rPr lang="ja-JP" altLang="en-US" sz="2400" dirty="0">
                <a:latin typeface="Arial" panose="020B0604020202020204" pitchFamily="34" charset="0"/>
              </a:rPr>
              <a:t/>
            </a:r>
            <a:br>
              <a:rPr lang="ja-JP" altLang="en-US" sz="2400" dirty="0">
                <a:latin typeface="Arial" panose="020B0604020202020204" pitchFamily="34" charset="0"/>
              </a:rPr>
            </a:br>
            <a:r>
              <a:rPr lang="ja-JP" altLang="en-US" sz="1600" dirty="0">
                <a:latin typeface="Arial" panose="020B0604020202020204" pitchFamily="34" charset="0"/>
              </a:rPr>
              <a:t>　　　</a:t>
            </a:r>
          </a:p>
        </p:txBody>
      </p:sp>
      <p:sp>
        <p:nvSpPr>
          <p:cNvPr id="4101" name="Freeform 6"/>
          <p:cNvSpPr>
            <a:spLocks/>
          </p:cNvSpPr>
          <p:nvPr/>
        </p:nvSpPr>
        <p:spPr bwMode="auto">
          <a:xfrm>
            <a:off x="2816685" y="2355229"/>
            <a:ext cx="1584325" cy="1288022"/>
          </a:xfrm>
          <a:custGeom>
            <a:avLst/>
            <a:gdLst>
              <a:gd name="T0" fmla="*/ 2147483647 w 1422"/>
              <a:gd name="T1" fmla="*/ 2147483647 h 1807"/>
              <a:gd name="T2" fmla="*/ 2147483647 w 1422"/>
              <a:gd name="T3" fmla="*/ 2147483647 h 1807"/>
              <a:gd name="T4" fmla="*/ 2147483647 w 1422"/>
              <a:gd name="T5" fmla="*/ 2147483647 h 1807"/>
              <a:gd name="T6" fmla="*/ 2147483647 w 1422"/>
              <a:gd name="T7" fmla="*/ 2147483647 h 1807"/>
              <a:gd name="T8" fmla="*/ 2147483647 w 1422"/>
              <a:gd name="T9" fmla="*/ 2147483647 h 1807"/>
              <a:gd name="T10" fmla="*/ 2147483647 w 1422"/>
              <a:gd name="T11" fmla="*/ 2147483647 h 1807"/>
              <a:gd name="T12" fmla="*/ 2147483647 w 1422"/>
              <a:gd name="T13" fmla="*/ 2147483647 h 1807"/>
              <a:gd name="T14" fmla="*/ 2147483647 w 1422"/>
              <a:gd name="T15" fmla="*/ 2147483647 h 1807"/>
              <a:gd name="T16" fmla="*/ 2147483647 w 1422"/>
              <a:gd name="T17" fmla="*/ 0 h 18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2"/>
              <a:gd name="T28" fmla="*/ 0 h 1807"/>
              <a:gd name="T29" fmla="*/ 1422 w 1422"/>
              <a:gd name="T30" fmla="*/ 1807 h 18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2" h="1807">
                <a:moveTo>
                  <a:pt x="597" y="45"/>
                </a:moveTo>
                <a:cubicBezTo>
                  <a:pt x="305" y="396"/>
                  <a:pt x="14" y="748"/>
                  <a:pt x="7" y="816"/>
                </a:cubicBezTo>
                <a:cubicBezTo>
                  <a:pt x="0" y="884"/>
                  <a:pt x="492" y="303"/>
                  <a:pt x="552" y="454"/>
                </a:cubicBezTo>
                <a:cubicBezTo>
                  <a:pt x="612" y="605"/>
                  <a:pt x="332" y="1649"/>
                  <a:pt x="370" y="1724"/>
                </a:cubicBezTo>
                <a:cubicBezTo>
                  <a:pt x="408" y="1799"/>
                  <a:pt x="651" y="907"/>
                  <a:pt x="779" y="907"/>
                </a:cubicBezTo>
                <a:cubicBezTo>
                  <a:pt x="907" y="907"/>
                  <a:pt x="1111" y="1807"/>
                  <a:pt x="1141" y="1724"/>
                </a:cubicBezTo>
                <a:cubicBezTo>
                  <a:pt x="1171" y="1641"/>
                  <a:pt x="915" y="589"/>
                  <a:pt x="960" y="408"/>
                </a:cubicBezTo>
                <a:cubicBezTo>
                  <a:pt x="1005" y="227"/>
                  <a:pt x="1422" y="703"/>
                  <a:pt x="1414" y="635"/>
                </a:cubicBezTo>
                <a:cubicBezTo>
                  <a:pt x="1406" y="567"/>
                  <a:pt x="1160" y="283"/>
                  <a:pt x="915" y="0"/>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2075" tIns="46038" rIns="92075" bIns="46038"/>
          <a:lstStyle/>
          <a:p>
            <a:endParaRPr lang="ja-JP" altLang="en-US"/>
          </a:p>
        </p:txBody>
      </p:sp>
      <p:sp>
        <p:nvSpPr>
          <p:cNvPr id="4103" name="Rectangle 8"/>
          <p:cNvSpPr>
            <a:spLocks noChangeArrowheads="1"/>
          </p:cNvSpPr>
          <p:nvPr/>
        </p:nvSpPr>
        <p:spPr bwMode="auto">
          <a:xfrm>
            <a:off x="4181879" y="2678938"/>
            <a:ext cx="946447" cy="985417"/>
          </a:xfrm>
          <a:prstGeom prst="rect">
            <a:avLst/>
          </a:prstGeom>
          <a:solidFill>
            <a:srgbClr val="000000">
              <a:alpha val="0"/>
            </a:srgbClr>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smtClean="0">
                <a:latin typeface="Arial" panose="020B0604020202020204" pitchFamily="34" charset="0"/>
              </a:rPr>
              <a:t>行動</a:t>
            </a:r>
            <a:endParaRPr lang="en-US" altLang="ja-JP" sz="1800" dirty="0" smtClean="0">
              <a:latin typeface="Arial" panose="020B0604020202020204" pitchFamily="34" charset="0"/>
            </a:endParaRPr>
          </a:p>
          <a:p>
            <a:pPr eaLnBrk="1" hangingPunct="1">
              <a:spcBef>
                <a:spcPct val="0"/>
              </a:spcBef>
              <a:buFontTx/>
              <a:buNone/>
            </a:pPr>
            <a:r>
              <a:rPr lang="ja-JP" altLang="en-US" sz="1400" dirty="0">
                <a:solidFill>
                  <a:srgbClr val="FF0000"/>
                </a:solidFill>
                <a:latin typeface="Arial" panose="020B0604020202020204" pitchFamily="34" charset="0"/>
              </a:rPr>
              <a:t>ねむれない</a:t>
            </a:r>
            <a:endParaRPr lang="en-US" altLang="ja-JP" sz="1400" dirty="0" smtClean="0">
              <a:solidFill>
                <a:srgbClr val="FF0000"/>
              </a:solidFill>
              <a:latin typeface="Arial" panose="020B0604020202020204" pitchFamily="34" charset="0"/>
            </a:endParaRPr>
          </a:p>
          <a:p>
            <a:pPr eaLnBrk="1" hangingPunct="1">
              <a:spcBef>
                <a:spcPct val="0"/>
              </a:spcBef>
              <a:buFontTx/>
              <a:buNone/>
            </a:pPr>
            <a:endParaRPr lang="en-US" altLang="ja-JP" sz="1800" dirty="0">
              <a:latin typeface="Arial" panose="020B0604020202020204" pitchFamily="34" charset="0"/>
            </a:endParaRPr>
          </a:p>
          <a:p>
            <a:pPr eaLnBrk="1" hangingPunct="1">
              <a:spcBef>
                <a:spcPct val="0"/>
              </a:spcBef>
              <a:buFontTx/>
              <a:buNone/>
            </a:pPr>
            <a:endParaRPr lang="ja-JP" altLang="en-US" sz="1800" dirty="0">
              <a:latin typeface="Arial" panose="020B0604020202020204" pitchFamily="34" charset="0"/>
            </a:endParaRPr>
          </a:p>
        </p:txBody>
      </p:sp>
      <p:sp>
        <p:nvSpPr>
          <p:cNvPr id="4104" name="AutoShape 9"/>
          <p:cNvSpPr>
            <a:spLocks noChangeArrowheads="1"/>
          </p:cNvSpPr>
          <p:nvPr/>
        </p:nvSpPr>
        <p:spPr bwMode="auto">
          <a:xfrm>
            <a:off x="3482175" y="2678938"/>
            <a:ext cx="431800" cy="2174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endParaRPr lang="ja-JP" altLang="en-US"/>
          </a:p>
        </p:txBody>
      </p:sp>
      <p:sp>
        <p:nvSpPr>
          <p:cNvPr id="4107" name="AutoShape 13"/>
          <p:cNvSpPr>
            <a:spLocks noChangeArrowheads="1"/>
          </p:cNvSpPr>
          <p:nvPr/>
        </p:nvSpPr>
        <p:spPr bwMode="auto">
          <a:xfrm>
            <a:off x="2619331" y="288311"/>
            <a:ext cx="215900" cy="7191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endParaRPr lang="ja-JP" altLang="en-US"/>
          </a:p>
        </p:txBody>
      </p:sp>
      <p:sp>
        <p:nvSpPr>
          <p:cNvPr id="24" name="テキスト ボックス 23"/>
          <p:cNvSpPr txBox="1"/>
          <p:nvPr/>
        </p:nvSpPr>
        <p:spPr>
          <a:xfrm>
            <a:off x="698971" y="1342320"/>
            <a:ext cx="1079500" cy="522288"/>
          </a:xfrm>
          <a:prstGeom prst="rect">
            <a:avLst/>
          </a:prstGeom>
          <a:noFill/>
          <a:ln>
            <a:solidFill>
              <a:schemeClr val="accent1">
                <a:shade val="50000"/>
              </a:schemeClr>
            </a:solidFill>
          </a:ln>
        </p:spPr>
        <p:txBody>
          <a:bodyPr wrap="square">
            <a:spAutoFit/>
          </a:bodyPr>
          <a:lstStyle/>
          <a:p>
            <a:pPr>
              <a:defRPr/>
            </a:pPr>
            <a:r>
              <a:rPr lang="ja-JP" altLang="en-US" sz="2800" dirty="0">
                <a:latin typeface="HGP教科書体" panose="02020600000000000000" pitchFamily="18" charset="-128"/>
                <a:ea typeface="HGP教科書体" panose="02020600000000000000" pitchFamily="18" charset="-128"/>
              </a:rPr>
              <a:t>試合</a:t>
            </a:r>
          </a:p>
        </p:txBody>
      </p:sp>
      <p:sp>
        <p:nvSpPr>
          <p:cNvPr id="25" name="テキスト ボックス 24"/>
          <p:cNvSpPr txBox="1"/>
          <p:nvPr/>
        </p:nvSpPr>
        <p:spPr>
          <a:xfrm>
            <a:off x="698971" y="1978207"/>
            <a:ext cx="1295400" cy="461962"/>
          </a:xfrm>
          <a:prstGeom prst="rect">
            <a:avLst/>
          </a:prstGeom>
          <a:noFill/>
          <a:ln>
            <a:solidFill>
              <a:schemeClr val="accent1">
                <a:shade val="50000"/>
              </a:schemeClr>
            </a:solidFill>
          </a:ln>
        </p:spPr>
        <p:txBody>
          <a:bodyPr>
            <a:spAutoFit/>
          </a:bodyPr>
          <a:lstStyle/>
          <a:p>
            <a:pPr>
              <a:defRPr/>
            </a:pPr>
            <a:r>
              <a:rPr lang="ja-JP" altLang="en-US" sz="2400" dirty="0">
                <a:latin typeface="HGP教科書体" panose="02020600000000000000" pitchFamily="18" charset="-128"/>
                <a:ea typeface="HGP教科書体" panose="02020600000000000000" pitchFamily="18" charset="-128"/>
              </a:rPr>
              <a:t>テスト</a:t>
            </a:r>
          </a:p>
        </p:txBody>
      </p:sp>
      <p:sp>
        <p:nvSpPr>
          <p:cNvPr id="2" name="スライド番号プレースホルダー 1"/>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7F4B945-4455-43DD-B745-ADF14AFE7C1F}" type="slidenum">
              <a:rPr lang="ja-JP" altLang="en-US">
                <a:solidFill>
                  <a:srgbClr val="898989"/>
                </a:solidFill>
                <a:latin typeface="Calibri" panose="020F0502020204030204" pitchFamily="34" charset="0"/>
              </a:rPr>
              <a:pPr eaLnBrk="1" hangingPunct="1"/>
              <a:t>6</a:t>
            </a:fld>
            <a:endParaRPr lang="ja-JP" altLang="en-US" dirty="0">
              <a:solidFill>
                <a:srgbClr val="898989"/>
              </a:solidFill>
              <a:latin typeface="Calibri" panose="020F0502020204030204" pitchFamily="34" charset="0"/>
            </a:endParaRPr>
          </a:p>
        </p:txBody>
      </p:sp>
      <p:pic>
        <p:nvPicPr>
          <p:cNvPr id="6" name="図 5"/>
          <p:cNvPicPr>
            <a:picLocks noChangeAspect="1"/>
          </p:cNvPicPr>
          <p:nvPr/>
        </p:nvPicPr>
        <p:blipFill>
          <a:blip r:embed="rId3"/>
          <a:stretch>
            <a:fillRect/>
          </a:stretch>
        </p:blipFill>
        <p:spPr>
          <a:xfrm>
            <a:off x="3076688" y="1150437"/>
            <a:ext cx="1341438" cy="1145381"/>
          </a:xfrm>
          <a:prstGeom prst="rect">
            <a:avLst/>
          </a:prstGeom>
        </p:spPr>
      </p:pic>
      <p:sp>
        <p:nvSpPr>
          <p:cNvPr id="8" name="左中かっこ 7"/>
          <p:cNvSpPr/>
          <p:nvPr/>
        </p:nvSpPr>
        <p:spPr>
          <a:xfrm>
            <a:off x="391311" y="1549656"/>
            <a:ext cx="217074" cy="131906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30710" y="1789137"/>
            <a:ext cx="461665" cy="1496872"/>
          </a:xfrm>
          <a:prstGeom prst="rect">
            <a:avLst/>
          </a:prstGeom>
          <a:noFill/>
        </p:spPr>
        <p:txBody>
          <a:bodyPr vert="eaVert" wrap="square" rtlCol="0">
            <a:spAutoFit/>
          </a:bodyPr>
          <a:lstStyle/>
          <a:p>
            <a:r>
              <a:rPr kumimoji="1" lang="ja-JP" altLang="en-US" dirty="0" smtClean="0"/>
              <a:t>日常ストレス</a:t>
            </a:r>
            <a:endParaRPr kumimoji="1" lang="ja-JP" altLang="en-US" dirty="0"/>
          </a:p>
        </p:txBody>
      </p:sp>
      <p:sp>
        <p:nvSpPr>
          <p:cNvPr id="4102" name="AutoShape 7"/>
          <p:cNvSpPr>
            <a:spLocks noChangeArrowheads="1"/>
          </p:cNvSpPr>
          <p:nvPr/>
        </p:nvSpPr>
        <p:spPr bwMode="auto">
          <a:xfrm>
            <a:off x="4168206" y="1047618"/>
            <a:ext cx="1237503" cy="165704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alpha val="0"/>
            </a:schemeClr>
          </a:solidFill>
          <a:ln w="9525">
            <a:solidFill>
              <a:schemeClr val="tx1"/>
            </a:solidFill>
            <a:miter lim="800000"/>
            <a:headEnd/>
            <a:tailEnd/>
          </a:ln>
        </p:spPr>
        <p:txBody>
          <a:bodyPr wrap="none" anchor="ctr"/>
          <a:lstStyle/>
          <a:p>
            <a:r>
              <a:rPr lang="ja-JP" altLang="en-US" sz="1400" dirty="0" smtClean="0"/>
              <a:t>不安、</a:t>
            </a:r>
            <a:endParaRPr lang="en-US" altLang="ja-JP" sz="1400" dirty="0" smtClean="0"/>
          </a:p>
          <a:p>
            <a:r>
              <a:rPr lang="ja-JP" altLang="en-US" sz="1400" dirty="0" smtClean="0"/>
              <a:t>イライラ</a:t>
            </a:r>
            <a:endParaRPr lang="en-US" altLang="ja-JP" sz="1400" dirty="0" smtClean="0"/>
          </a:p>
          <a:p>
            <a:r>
              <a:rPr lang="ja-JP" altLang="en-US" sz="1400" dirty="0" smtClean="0">
                <a:solidFill>
                  <a:srgbClr val="FF0000"/>
                </a:solidFill>
              </a:rPr>
              <a:t>勉強に</a:t>
            </a:r>
            <a:endParaRPr lang="en-US" altLang="ja-JP" sz="1400" dirty="0" smtClean="0">
              <a:solidFill>
                <a:srgbClr val="FF0000"/>
              </a:solidFill>
            </a:endParaRPr>
          </a:p>
          <a:p>
            <a:r>
              <a:rPr lang="ja-JP" altLang="en-US" sz="1400" dirty="0" smtClean="0">
                <a:solidFill>
                  <a:srgbClr val="FF0000"/>
                </a:solidFill>
              </a:rPr>
              <a:t>集中</a:t>
            </a:r>
            <a:endParaRPr lang="en-US" altLang="ja-JP" sz="1400" dirty="0" smtClean="0">
              <a:solidFill>
                <a:srgbClr val="FF0000"/>
              </a:solidFill>
            </a:endParaRPr>
          </a:p>
          <a:p>
            <a:r>
              <a:rPr lang="ja-JP" altLang="en-US" sz="1400" dirty="0" smtClean="0">
                <a:solidFill>
                  <a:srgbClr val="FF0000"/>
                </a:solidFill>
              </a:rPr>
              <a:t>できない</a:t>
            </a:r>
            <a:endParaRPr lang="ja-JP" altLang="en-US" sz="1400" dirty="0">
              <a:solidFill>
                <a:srgbClr val="FF0000"/>
              </a:solidFill>
            </a:endParaRPr>
          </a:p>
        </p:txBody>
      </p:sp>
      <p:sp>
        <p:nvSpPr>
          <p:cNvPr id="30" name="Rectangle 3"/>
          <p:cNvSpPr>
            <a:spLocks noChangeArrowheads="1"/>
          </p:cNvSpPr>
          <p:nvPr/>
        </p:nvSpPr>
        <p:spPr bwMode="auto">
          <a:xfrm>
            <a:off x="6197113" y="182431"/>
            <a:ext cx="2159000"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smtClean="0">
                <a:latin typeface="HG創英角ｺﾞｼｯｸUB" panose="020B0909000000000000" pitchFamily="49" charset="-128"/>
                <a:ea typeface="HG創英角ｺﾞｼｯｸUB" panose="020B0909000000000000" pitchFamily="49" charset="-128"/>
              </a:rPr>
              <a:t>ストレス対処</a:t>
            </a:r>
            <a:r>
              <a:rPr lang="ja-JP" altLang="en-US" sz="2400" dirty="0">
                <a:latin typeface="Arial" panose="020B0604020202020204" pitchFamily="34" charset="0"/>
              </a:rPr>
              <a:t/>
            </a:r>
            <a:br>
              <a:rPr lang="ja-JP" altLang="en-US" sz="2400" dirty="0">
                <a:latin typeface="Arial" panose="020B0604020202020204" pitchFamily="34" charset="0"/>
              </a:rPr>
            </a:br>
            <a:r>
              <a:rPr lang="en-US" altLang="ja-JP" sz="1800" dirty="0" smtClean="0">
                <a:latin typeface="Arial" panose="020B0604020202020204" pitchFamily="34" charset="0"/>
              </a:rPr>
              <a:t>Stress</a:t>
            </a:r>
            <a:r>
              <a:rPr lang="ja-JP" altLang="en-US" sz="1800" dirty="0" smtClean="0">
                <a:latin typeface="Arial" panose="020B0604020202020204" pitchFamily="34" charset="0"/>
              </a:rPr>
              <a:t>　</a:t>
            </a:r>
            <a:r>
              <a:rPr lang="en-US" altLang="ja-JP" sz="1800" dirty="0" smtClean="0">
                <a:latin typeface="Arial" panose="020B0604020202020204" pitchFamily="34" charset="0"/>
              </a:rPr>
              <a:t>Coping</a:t>
            </a:r>
            <a:r>
              <a:rPr lang="ja-JP" altLang="en-US" sz="1800" dirty="0">
                <a:latin typeface="Arial" panose="020B0604020202020204" pitchFamily="34" charset="0"/>
              </a:rPr>
              <a:t>　</a:t>
            </a:r>
            <a:r>
              <a:rPr lang="ja-JP" altLang="en-US" sz="2800" dirty="0">
                <a:latin typeface="Arial" panose="020B0604020202020204" pitchFamily="34" charset="0"/>
              </a:rPr>
              <a:t/>
            </a:r>
            <a:br>
              <a:rPr lang="ja-JP" altLang="en-US" sz="2800" dirty="0">
                <a:latin typeface="Arial" panose="020B0604020202020204" pitchFamily="34" charset="0"/>
              </a:rPr>
            </a:br>
            <a:r>
              <a:rPr lang="ja-JP" altLang="en-US" sz="1600" dirty="0">
                <a:latin typeface="Arial" panose="020B0604020202020204" pitchFamily="34" charset="0"/>
              </a:rPr>
              <a:t>　　　</a:t>
            </a:r>
          </a:p>
        </p:txBody>
      </p:sp>
      <p:sp>
        <p:nvSpPr>
          <p:cNvPr id="3" name="雲形吹き出し 2"/>
          <p:cNvSpPr/>
          <p:nvPr/>
        </p:nvSpPr>
        <p:spPr>
          <a:xfrm>
            <a:off x="2248602" y="1194383"/>
            <a:ext cx="846968" cy="1343190"/>
          </a:xfrm>
          <a:prstGeom prst="cloudCallout">
            <a:avLst>
              <a:gd name="adj1" fmla="val 55075"/>
              <a:gd name="adj2" fmla="val 290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テキスト ボックス 33"/>
          <p:cNvSpPr txBox="1"/>
          <p:nvPr/>
        </p:nvSpPr>
        <p:spPr>
          <a:xfrm>
            <a:off x="5366491" y="1785517"/>
            <a:ext cx="2151485" cy="338554"/>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問題に立ち向かう対処</a:t>
            </a:r>
            <a:endParaRPr lang="ja-JP" altLang="en-US" sz="1600" dirty="0">
              <a:latin typeface="HGPｺﾞｼｯｸE" panose="020B0900000000000000" pitchFamily="50" charset="-128"/>
              <a:ea typeface="HGPｺﾞｼｯｸE" panose="020B0900000000000000" pitchFamily="50" charset="-128"/>
            </a:endParaRPr>
          </a:p>
        </p:txBody>
      </p:sp>
      <p:sp>
        <p:nvSpPr>
          <p:cNvPr id="35" name="テキスト ボックス 34"/>
          <p:cNvSpPr txBox="1"/>
          <p:nvPr/>
        </p:nvSpPr>
        <p:spPr>
          <a:xfrm>
            <a:off x="5300284" y="2932837"/>
            <a:ext cx="2381508" cy="338554"/>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心身へのセルフケア対処</a:t>
            </a:r>
            <a:endParaRPr lang="ja-JP" altLang="en-US" sz="1600" dirty="0">
              <a:latin typeface="HGPｺﾞｼｯｸE" panose="020B0900000000000000" pitchFamily="50" charset="-128"/>
              <a:ea typeface="HGPｺﾞｼｯｸE" panose="020B0900000000000000" pitchFamily="50" charset="-128"/>
            </a:endParaRPr>
          </a:p>
        </p:txBody>
      </p:sp>
      <p:sp>
        <p:nvSpPr>
          <p:cNvPr id="36" name="テキスト ボックス 35"/>
          <p:cNvSpPr txBox="1"/>
          <p:nvPr/>
        </p:nvSpPr>
        <p:spPr>
          <a:xfrm>
            <a:off x="7620000" y="1794672"/>
            <a:ext cx="1080120" cy="338554"/>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相談対処</a:t>
            </a:r>
            <a:endParaRPr lang="ja-JP" altLang="en-US" sz="1600" dirty="0">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652553" y="3115647"/>
            <a:ext cx="1839412" cy="584775"/>
          </a:xfrm>
          <a:prstGeom prst="rect">
            <a:avLst/>
          </a:prstGeom>
          <a:noFill/>
        </p:spPr>
        <p:txBody>
          <a:bodyPr wrap="square" rtlCol="0">
            <a:spAutoFit/>
          </a:bodyPr>
          <a:lstStyle/>
          <a:p>
            <a:r>
              <a:rPr kumimoji="1" lang="ja-JP" altLang="en-US" sz="1600" dirty="0" smtClean="0"/>
              <a:t>水が復旧しない</a:t>
            </a:r>
            <a:endParaRPr kumimoji="1" lang="en-US" altLang="ja-JP" sz="1600" dirty="0" smtClean="0"/>
          </a:p>
          <a:p>
            <a:r>
              <a:rPr lang="ja-JP" altLang="en-US" sz="1600" dirty="0" smtClean="0"/>
              <a:t>避難所生活</a:t>
            </a:r>
            <a:endParaRPr kumimoji="1" lang="ja-JP" altLang="en-US" sz="1600" dirty="0"/>
          </a:p>
        </p:txBody>
      </p:sp>
      <p:sp>
        <p:nvSpPr>
          <p:cNvPr id="7" name="テキスト ボックス 6"/>
          <p:cNvSpPr txBox="1"/>
          <p:nvPr/>
        </p:nvSpPr>
        <p:spPr>
          <a:xfrm>
            <a:off x="623504" y="2702361"/>
            <a:ext cx="2311641" cy="338554"/>
          </a:xfrm>
          <a:prstGeom prst="rect">
            <a:avLst/>
          </a:prstGeom>
          <a:noFill/>
          <a:ln>
            <a:solidFill>
              <a:schemeClr val="tx1"/>
            </a:solidFill>
          </a:ln>
        </p:spPr>
        <p:txBody>
          <a:bodyPr wrap="square" rtlCol="0">
            <a:spAutoFit/>
          </a:bodyPr>
          <a:lstStyle/>
          <a:p>
            <a:r>
              <a:rPr kumimoji="1" lang="ja-JP" altLang="en-US" sz="1600" dirty="0" smtClean="0"/>
              <a:t>災害による日常ストレス</a:t>
            </a:r>
            <a:endParaRPr kumimoji="1" lang="ja-JP" altLang="en-US" sz="1600" dirty="0"/>
          </a:p>
        </p:txBody>
      </p:sp>
      <p:sp>
        <p:nvSpPr>
          <p:cNvPr id="10" name="テキスト ボックス 9"/>
          <p:cNvSpPr txBox="1"/>
          <p:nvPr/>
        </p:nvSpPr>
        <p:spPr>
          <a:xfrm>
            <a:off x="175459" y="5834561"/>
            <a:ext cx="8843352" cy="1077218"/>
          </a:xfrm>
          <a:prstGeom prst="rect">
            <a:avLst/>
          </a:prstGeom>
          <a:noFill/>
        </p:spPr>
        <p:txBody>
          <a:bodyPr wrap="square" rtlCol="0">
            <a:spAutoFit/>
          </a:bodyPr>
          <a:lstStyle/>
          <a:p>
            <a:r>
              <a:rPr kumimoji="1" lang="ja-JP" altLang="en-US" sz="1600" dirty="0" smtClean="0"/>
              <a:t>＜ストレッサーが試験や試合のとき、どんな対処や工夫をしているか、考えてみましょう！</a:t>
            </a:r>
            <a:endParaRPr kumimoji="1" lang="en-US" altLang="ja-JP" sz="1600" dirty="0" smtClean="0"/>
          </a:p>
          <a:p>
            <a:r>
              <a:rPr lang="ja-JP" altLang="en-US" sz="1600" dirty="0"/>
              <a:t>ねむれない</a:t>
            </a:r>
            <a:r>
              <a:rPr lang="ja-JP" altLang="en-US" sz="1600" dirty="0" smtClean="0"/>
              <a:t>時、勉強に集中できないときの対処や工夫も考えて、書いてみましょう</a:t>
            </a:r>
            <a:r>
              <a:rPr kumimoji="1" lang="ja-JP" altLang="en-US" sz="1600" dirty="0" smtClean="0"/>
              <a:t>＞</a:t>
            </a:r>
            <a:endParaRPr kumimoji="1" lang="en-US" altLang="ja-JP" sz="1600" dirty="0" smtClean="0"/>
          </a:p>
          <a:p>
            <a:r>
              <a:rPr lang="en-US" altLang="ja-JP" sz="1600" dirty="0" smtClean="0"/>
              <a:t>【</a:t>
            </a:r>
            <a:r>
              <a:rPr lang="ja-JP" altLang="en-US" sz="1600" dirty="0" smtClean="0"/>
              <a:t>思い出して眠れない、思い出して集中できないときの対処が書ける人は書いてください</a:t>
            </a:r>
            <a:r>
              <a:rPr lang="en-US" altLang="ja-JP" sz="1600" dirty="0" smtClean="0"/>
              <a:t>】</a:t>
            </a:r>
            <a:endParaRPr kumimoji="1" lang="en-US" altLang="ja-JP" sz="1600" dirty="0" smtClean="0"/>
          </a:p>
          <a:p>
            <a:r>
              <a:rPr lang="ja-JP" altLang="en-US" sz="1600" dirty="0" smtClean="0"/>
              <a:t>＜直前の工夫・対処、</a:t>
            </a:r>
            <a:r>
              <a:rPr lang="en-US" altLang="ja-JP" sz="1600" dirty="0" smtClean="0"/>
              <a:t>1-2</a:t>
            </a:r>
            <a:r>
              <a:rPr lang="ja-JP" altLang="en-US" sz="1600" dirty="0" smtClean="0"/>
              <a:t>週間前の工夫・対処発表できる人！＞</a:t>
            </a:r>
            <a:endParaRPr kumimoji="1" lang="ja-JP" altLang="en-US" sz="1600" dirty="0"/>
          </a:p>
        </p:txBody>
      </p:sp>
      <p:pic>
        <p:nvPicPr>
          <p:cNvPr id="4" name="図 3"/>
          <p:cNvPicPr>
            <a:picLocks noChangeAspect="1"/>
          </p:cNvPicPr>
          <p:nvPr/>
        </p:nvPicPr>
        <p:blipFill>
          <a:blip r:embed="rId4"/>
          <a:stretch>
            <a:fillRect/>
          </a:stretch>
        </p:blipFill>
        <p:spPr>
          <a:xfrm>
            <a:off x="1894643" y="3749195"/>
            <a:ext cx="6876200" cy="704712"/>
          </a:xfrm>
          <a:prstGeom prst="rect">
            <a:avLst/>
          </a:prstGeom>
        </p:spPr>
      </p:pic>
      <p:sp>
        <p:nvSpPr>
          <p:cNvPr id="37" name="テキスト ボックス 36"/>
          <p:cNvSpPr txBox="1"/>
          <p:nvPr/>
        </p:nvSpPr>
        <p:spPr>
          <a:xfrm>
            <a:off x="5405709" y="1169288"/>
            <a:ext cx="1380363" cy="584775"/>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試合・試験の</a:t>
            </a:r>
            <a:endParaRPr lang="en-US" altLang="ja-JP" sz="1600" dirty="0" smtClean="0">
              <a:latin typeface="HGPｺﾞｼｯｸE" panose="020B0900000000000000" pitchFamily="50" charset="-128"/>
              <a:ea typeface="HGPｺﾞｼｯｸE" panose="020B0900000000000000" pitchFamily="50" charset="-128"/>
            </a:endParaRPr>
          </a:p>
          <a:p>
            <a:pPr>
              <a:defRPr/>
            </a:pPr>
            <a:r>
              <a:rPr lang="ja-JP" altLang="en-US" sz="1600" dirty="0" smtClean="0">
                <a:solidFill>
                  <a:srgbClr val="FF0000"/>
                </a:solidFill>
                <a:latin typeface="HGPｺﾞｼｯｸE" panose="020B0900000000000000" pitchFamily="50" charset="-128"/>
                <a:ea typeface="HGPｺﾞｼｯｸE" panose="020B0900000000000000" pitchFamily="50" charset="-128"/>
              </a:rPr>
              <a:t>直前</a:t>
            </a:r>
            <a:endParaRPr lang="ja-JP" altLang="en-US" sz="1600" dirty="0">
              <a:solidFill>
                <a:srgbClr val="FF0000"/>
              </a:solidFill>
              <a:latin typeface="HGPｺﾞｼｯｸE" panose="020B0900000000000000" pitchFamily="50" charset="-128"/>
              <a:ea typeface="HGPｺﾞｼｯｸE" panose="020B0900000000000000" pitchFamily="50" charset="-128"/>
            </a:endParaRPr>
          </a:p>
        </p:txBody>
      </p:sp>
      <p:sp>
        <p:nvSpPr>
          <p:cNvPr id="38" name="テキスト ボックス 37"/>
          <p:cNvSpPr txBox="1"/>
          <p:nvPr/>
        </p:nvSpPr>
        <p:spPr>
          <a:xfrm>
            <a:off x="6901420" y="1163410"/>
            <a:ext cx="1410187" cy="584775"/>
          </a:xfrm>
          <a:prstGeom prst="rect">
            <a:avLst/>
          </a:prstGeom>
          <a:noFill/>
          <a:ln>
            <a:solidFill>
              <a:schemeClr val="accent1">
                <a:shade val="50000"/>
              </a:schemeClr>
            </a:solidFill>
          </a:ln>
        </p:spPr>
        <p:txBody>
          <a:bodyPr wrap="square">
            <a:spAutoFit/>
          </a:bodyPr>
          <a:lstStyle/>
          <a:p>
            <a:pPr>
              <a:defRPr/>
            </a:pPr>
            <a:r>
              <a:rPr lang="ja-JP" altLang="en-US" sz="1600" dirty="0" smtClean="0">
                <a:latin typeface="HGPｺﾞｼｯｸE" panose="020B0900000000000000" pitchFamily="50" charset="-128"/>
                <a:ea typeface="HGPｺﾞｼｯｸE" panose="020B0900000000000000" pitchFamily="50" charset="-128"/>
              </a:rPr>
              <a:t>試合・試験の</a:t>
            </a:r>
            <a:endParaRPr lang="en-US" altLang="ja-JP" sz="1600" dirty="0" smtClean="0">
              <a:latin typeface="HGPｺﾞｼｯｸE" panose="020B0900000000000000" pitchFamily="50" charset="-128"/>
              <a:ea typeface="HGPｺﾞｼｯｸE" panose="020B0900000000000000" pitchFamily="50" charset="-128"/>
            </a:endParaRPr>
          </a:p>
          <a:p>
            <a:pPr>
              <a:defRPr/>
            </a:pPr>
            <a:r>
              <a:rPr lang="ja-JP" altLang="en-US" sz="1600" dirty="0" smtClean="0">
                <a:solidFill>
                  <a:srgbClr val="FF0000"/>
                </a:solidFill>
                <a:latin typeface="HGPｺﾞｼｯｸE" panose="020B0900000000000000" pitchFamily="50" charset="-128"/>
                <a:ea typeface="HGPｺﾞｼｯｸE" panose="020B0900000000000000" pitchFamily="50" charset="-128"/>
              </a:rPr>
              <a:t>１～２週間前</a:t>
            </a:r>
            <a:endParaRPr lang="ja-JP" altLang="en-US" sz="1600" dirty="0">
              <a:solidFill>
                <a:srgbClr val="FF0000"/>
              </a:solidFill>
              <a:latin typeface="HGPｺﾞｼｯｸE" panose="020B0900000000000000" pitchFamily="50" charset="-128"/>
              <a:ea typeface="HGPｺﾞｼｯｸE" panose="020B0900000000000000" pitchFamily="50" charset="-128"/>
            </a:endParaRPr>
          </a:p>
        </p:txBody>
      </p:sp>
      <p:pic>
        <p:nvPicPr>
          <p:cNvPr id="11" name="図 10"/>
          <p:cNvPicPr>
            <a:picLocks noChangeAspect="1"/>
          </p:cNvPicPr>
          <p:nvPr/>
        </p:nvPicPr>
        <p:blipFill>
          <a:blip r:embed="rId5"/>
          <a:stretch>
            <a:fillRect/>
          </a:stretch>
        </p:blipFill>
        <p:spPr>
          <a:xfrm>
            <a:off x="1994371" y="4815529"/>
            <a:ext cx="6788260" cy="1035476"/>
          </a:xfrm>
          <a:prstGeom prst="rect">
            <a:avLst/>
          </a:prstGeom>
        </p:spPr>
      </p:pic>
      <p:sp>
        <p:nvSpPr>
          <p:cNvPr id="27" name="テキスト ボックス 26"/>
          <p:cNvSpPr txBox="1"/>
          <p:nvPr/>
        </p:nvSpPr>
        <p:spPr>
          <a:xfrm>
            <a:off x="16104" y="4149076"/>
            <a:ext cx="461665" cy="1496872"/>
          </a:xfrm>
          <a:prstGeom prst="rect">
            <a:avLst/>
          </a:prstGeom>
          <a:noFill/>
        </p:spPr>
        <p:txBody>
          <a:bodyPr vert="eaVert" wrap="square" rtlCol="0">
            <a:spAutoFit/>
          </a:bodyPr>
          <a:lstStyle/>
          <a:p>
            <a:r>
              <a:rPr lang="ja-JP" altLang="en-US" dirty="0" smtClean="0">
                <a:solidFill>
                  <a:srgbClr val="FF0000"/>
                </a:solidFill>
              </a:rPr>
              <a:t>トラウマ</a:t>
            </a:r>
            <a:endParaRPr kumimoji="1" lang="ja-JP" altLang="en-US" dirty="0">
              <a:solidFill>
                <a:srgbClr val="FF0000"/>
              </a:solidFill>
            </a:endParaRPr>
          </a:p>
        </p:txBody>
      </p:sp>
      <p:sp>
        <p:nvSpPr>
          <p:cNvPr id="28" name="左中かっこ 27"/>
          <p:cNvSpPr/>
          <p:nvPr/>
        </p:nvSpPr>
        <p:spPr>
          <a:xfrm>
            <a:off x="423143" y="3881456"/>
            <a:ext cx="217074" cy="131906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777544" y="3812983"/>
            <a:ext cx="1079500" cy="523220"/>
          </a:xfrm>
          <a:prstGeom prst="rect">
            <a:avLst/>
          </a:prstGeom>
          <a:noFill/>
          <a:ln>
            <a:solidFill>
              <a:schemeClr val="accent1">
                <a:shade val="50000"/>
              </a:schemeClr>
            </a:solidFill>
          </a:ln>
        </p:spPr>
        <p:txBody>
          <a:bodyPr>
            <a:spAutoFit/>
          </a:bodyPr>
          <a:lstStyle/>
          <a:p>
            <a:pPr>
              <a:defRPr/>
            </a:pPr>
            <a:r>
              <a:rPr lang="ja-JP" altLang="en-US" sz="2800" dirty="0">
                <a:solidFill>
                  <a:srgbClr val="FF0000"/>
                </a:solidFill>
                <a:latin typeface="HGP教科書体" panose="02020600000000000000" pitchFamily="18" charset="-128"/>
                <a:ea typeface="HGP教科書体" panose="02020600000000000000" pitchFamily="18" charset="-128"/>
              </a:rPr>
              <a:t>災害</a:t>
            </a:r>
          </a:p>
        </p:txBody>
      </p:sp>
      <p:sp>
        <p:nvSpPr>
          <p:cNvPr id="31" name="テキスト ボックス 30"/>
          <p:cNvSpPr txBox="1"/>
          <p:nvPr/>
        </p:nvSpPr>
        <p:spPr>
          <a:xfrm>
            <a:off x="780937" y="4726824"/>
            <a:ext cx="1079500" cy="523220"/>
          </a:xfrm>
          <a:prstGeom prst="rect">
            <a:avLst/>
          </a:prstGeom>
          <a:noFill/>
          <a:ln>
            <a:solidFill>
              <a:schemeClr val="accent1">
                <a:shade val="50000"/>
              </a:schemeClr>
            </a:solidFill>
          </a:ln>
        </p:spPr>
        <p:txBody>
          <a:bodyPr>
            <a:spAutoFit/>
          </a:bodyPr>
          <a:lstStyle/>
          <a:p>
            <a:pPr>
              <a:defRPr/>
            </a:pPr>
            <a:r>
              <a:rPr lang="ja-JP" altLang="en-US" sz="2800" dirty="0" smtClean="0">
                <a:solidFill>
                  <a:srgbClr val="FF0000"/>
                </a:solidFill>
                <a:latin typeface="HGP教科書体" panose="02020600000000000000" pitchFamily="18" charset="-128"/>
                <a:ea typeface="HGP教科書体" panose="02020600000000000000" pitchFamily="18" charset="-128"/>
              </a:rPr>
              <a:t>暴力</a:t>
            </a:r>
            <a:endParaRPr lang="ja-JP" altLang="en-US" sz="2800" dirty="0">
              <a:solidFill>
                <a:srgbClr val="FF0000"/>
              </a:solidFill>
              <a:latin typeface="HGP教科書体" panose="02020600000000000000" pitchFamily="18" charset="-128"/>
              <a:ea typeface="HGP教科書体" panose="02020600000000000000" pitchFamily="18" charset="-128"/>
            </a:endParaRPr>
          </a:p>
        </p:txBody>
      </p:sp>
      <p:sp>
        <p:nvSpPr>
          <p:cNvPr id="12" name="テキスト ボックス 11"/>
          <p:cNvSpPr txBox="1"/>
          <p:nvPr/>
        </p:nvSpPr>
        <p:spPr>
          <a:xfrm>
            <a:off x="2156819" y="4482984"/>
            <a:ext cx="5192749" cy="369332"/>
          </a:xfrm>
          <a:prstGeom prst="rect">
            <a:avLst/>
          </a:prstGeom>
          <a:solidFill>
            <a:schemeClr val="bg1"/>
          </a:solidFill>
        </p:spPr>
        <p:txBody>
          <a:bodyPr wrap="square" rtlCol="0">
            <a:spAutoFit/>
          </a:bodyPr>
          <a:lstStyle/>
          <a:p>
            <a:r>
              <a:rPr lang="ja-JP" altLang="en-US" dirty="0" smtClean="0">
                <a:solidFill>
                  <a:srgbClr val="FF0000"/>
                </a:solidFill>
              </a:rPr>
              <a:t>思い出して眠れない　　思い出して集中できない</a:t>
            </a:r>
            <a:endParaRPr lang="en-US" dirty="0">
              <a:solidFill>
                <a:srgbClr val="FF0000"/>
              </a:solidFill>
            </a:endParaRPr>
          </a:p>
        </p:txBody>
      </p:sp>
    </p:spTree>
    <p:extLst>
      <p:ext uri="{BB962C8B-B14F-4D97-AF65-F5344CB8AC3E}">
        <p14:creationId xmlns:p14="http://schemas.microsoft.com/office/powerpoint/2010/main" val="2832411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172400" y="6069980"/>
            <a:ext cx="792956" cy="792956"/>
          </a:xfrm>
          <a:prstGeom prst="rect">
            <a:avLst/>
          </a:prstGeom>
        </p:spPr>
      </p:pic>
      <p:sp>
        <p:nvSpPr>
          <p:cNvPr id="7" name="正方形/長方形 6"/>
          <p:cNvSpPr/>
          <p:nvPr/>
        </p:nvSpPr>
        <p:spPr>
          <a:xfrm>
            <a:off x="323528" y="404664"/>
            <a:ext cx="8417689" cy="646331"/>
          </a:xfrm>
          <a:prstGeom prst="rect">
            <a:avLst/>
          </a:prstGeom>
        </p:spPr>
        <p:txBody>
          <a:bodyPr wrap="none">
            <a:spAutoFit/>
          </a:bodyPr>
          <a:lstStyle/>
          <a:p>
            <a:r>
              <a:rPr lang="ja-JP" altLang="en-US" dirty="0" smtClean="0">
                <a:solidFill>
                  <a:srgbClr val="FF0000"/>
                </a:solidFill>
                <a:latin typeface="HG創英ﾌﾟﾚｾﾞﾝｽEB" panose="02020809000000000000" pitchFamily="17" charset="-128"/>
                <a:ea typeface="HG創英ﾌﾟﾚｾﾞﾝｽEB" panose="02020809000000000000" pitchFamily="17" charset="-128"/>
              </a:rPr>
              <a:t>落ち着くためのリラックス（３つの方法）</a:t>
            </a:r>
            <a:r>
              <a:rPr lang="ja-JP" altLang="en-US" sz="800" dirty="0" smtClean="0">
                <a:solidFill>
                  <a:srgbClr val="FF0000"/>
                </a:solidFill>
                <a:latin typeface="HG創英ﾌﾟﾚｾﾞﾝｽEB" panose="02020809000000000000" pitchFamily="17" charset="-128"/>
                <a:ea typeface="HG創英ﾌﾟﾚｾﾞﾝｽEB" panose="02020809000000000000" pitchFamily="17" charset="-128"/>
              </a:rPr>
              <a:t>（「ストレスマネジメント理論によるこころの</a:t>
            </a:r>
            <a:r>
              <a:rPr lang="ja-JP" altLang="en-US" sz="800" dirty="0">
                <a:solidFill>
                  <a:srgbClr val="FF0000"/>
                </a:solidFill>
                <a:latin typeface="HG創英ﾌﾟﾚｾﾞﾝｽEB" panose="02020809000000000000" pitchFamily="17" charset="-128"/>
                <a:ea typeface="HG創英ﾌﾟﾚｾﾞﾝｽEB" panose="02020809000000000000" pitchFamily="17" charset="-128"/>
              </a:rPr>
              <a:t>サポート授業ツール集</a:t>
            </a:r>
            <a:r>
              <a:rPr lang="en-US" altLang="ja-JP" sz="800" dirty="0">
                <a:solidFill>
                  <a:srgbClr val="FF0000"/>
                </a:solidFill>
                <a:latin typeface="HG創英ﾌﾟﾚｾﾞﾝｽEB" panose="02020809000000000000" pitchFamily="17" charset="-128"/>
                <a:ea typeface="HG創英ﾌﾟﾚｾﾞﾝｽEB" panose="02020809000000000000" pitchFamily="17" charset="-128"/>
              </a:rPr>
              <a:t>DVD</a:t>
            </a:r>
            <a:r>
              <a:rPr lang="ja-JP" altLang="en-US" sz="800" dirty="0">
                <a:solidFill>
                  <a:srgbClr val="FF0000"/>
                </a:solidFill>
                <a:latin typeface="HG創英ﾌﾟﾚｾﾞﾝｽEB" panose="02020809000000000000" pitchFamily="17" charset="-128"/>
                <a:ea typeface="HG創英ﾌﾟﾚｾﾞﾝｽEB" panose="02020809000000000000" pitchFamily="17" charset="-128"/>
              </a:rPr>
              <a:t>動画より）</a:t>
            </a:r>
          </a:p>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83299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l="22751" t="16283" r="15639" b="15758"/>
          <a:stretch>
            <a:fillRect/>
          </a:stretch>
        </p:blipFill>
        <p:spPr bwMode="auto">
          <a:xfrm>
            <a:off x="534988" y="882650"/>
            <a:ext cx="4319587" cy="60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856163" y="1262781"/>
            <a:ext cx="3894137" cy="526256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ふたつ</a:t>
            </a:r>
            <a:r>
              <a:rPr kumimoji="1" lang="ja-JP" altLang="en-US" sz="2400" b="1" i="0" u="none" strike="noStrike" kern="1200" cap="none" spc="0" normalizeH="0" baseline="0" noProof="0" dirty="0" err="1">
                <a:ln>
                  <a:noFill/>
                </a:ln>
                <a:solidFill>
                  <a:srgbClr val="000000"/>
                </a:solidFill>
                <a:effectLst/>
                <a:uLnTx/>
                <a:uFillTx/>
                <a:latin typeface="ＭＳ Ｐゴシック"/>
                <a:ea typeface="ＭＳ Ｐゴシック"/>
                <a:cs typeface="+mn-cs"/>
              </a:rPr>
              <a:t>めは</a:t>
            </a: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、背なかをのばして、</a:t>
            </a: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a:cs typeface="+mn-cs"/>
              </a:rPr>
              <a:t>肩を大きく上げて、ゆっくり肩の力を抜いていく</a:t>
            </a: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んだ。</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　力を抜いていくときに落ち着く感じがしてくるよ。</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　肩を開いてもいいね。肩を開いて、肘、首、腰、足に、思わず力がはいってないか点検するんだ。</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そして、肩の力をゆっくりぬいていくんだ。</a:t>
            </a:r>
          </a:p>
        </p:txBody>
      </p:sp>
      <p:sp>
        <p:nvSpPr>
          <p:cNvPr id="64516" name="テキスト ボックス 3"/>
          <p:cNvSpPr txBox="1">
            <a:spLocks noChangeArrowheads="1"/>
          </p:cNvSpPr>
          <p:nvPr/>
        </p:nvSpPr>
        <p:spPr bwMode="auto">
          <a:xfrm>
            <a:off x="107950" y="128588"/>
            <a:ext cx="8640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sng"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t>落ちつくための肩のリラックス法</a:t>
            </a:r>
          </a:p>
        </p:txBody>
      </p:sp>
      <p:grpSp>
        <p:nvGrpSpPr>
          <p:cNvPr id="19" name="グループ化 18"/>
          <p:cNvGrpSpPr>
            <a:grpSpLocks/>
          </p:cNvGrpSpPr>
          <p:nvPr/>
        </p:nvGrpSpPr>
        <p:grpSpPr bwMode="auto">
          <a:xfrm>
            <a:off x="1835150" y="1700213"/>
            <a:ext cx="1223963" cy="1368425"/>
            <a:chOff x="1835696" y="1700808"/>
            <a:chExt cx="1224136" cy="1368152"/>
          </a:xfrm>
        </p:grpSpPr>
        <p:cxnSp>
          <p:nvCxnSpPr>
            <p:cNvPr id="7" name="直線矢印コネクタ 6"/>
            <p:cNvCxnSpPr/>
            <p:nvPr/>
          </p:nvCxnSpPr>
          <p:spPr>
            <a:xfrm flipV="1">
              <a:off x="1835696" y="1700808"/>
              <a:ext cx="0" cy="1368152"/>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3059832" y="1700808"/>
              <a:ext cx="0" cy="1368152"/>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593414" y="6525344"/>
            <a:ext cx="3859749" cy="276999"/>
          </a:xfrm>
          <a:prstGeom prst="rect">
            <a:avLst/>
          </a:prstGeom>
          <a:solidFill>
            <a:schemeClr val="bg1"/>
          </a:solidFill>
        </p:spPr>
        <p:txBody>
          <a:bodyPr wrap="square" rtlCol="0">
            <a:spAutoFit/>
          </a:bodyPr>
          <a:lstStyle/>
          <a:p>
            <a:r>
              <a:rPr kumimoji="1" lang="ja-JP" altLang="en-US" sz="1200" dirty="0"/>
              <a:t>冨永良喜・山中寛（２０１３）本番に弱いわん太</a:t>
            </a:r>
            <a:r>
              <a:rPr kumimoji="1" lang="en-US" altLang="ja-JP" sz="1200" dirty="0"/>
              <a:t>.</a:t>
            </a:r>
            <a:r>
              <a:rPr kumimoji="1" lang="ja-JP" altLang="en-US" sz="1200" dirty="0"/>
              <a:t>遠見書房</a:t>
            </a:r>
          </a:p>
        </p:txBody>
      </p:sp>
    </p:spTree>
    <p:extLst>
      <p:ext uri="{BB962C8B-B14F-4D97-AF65-F5344CB8AC3E}">
        <p14:creationId xmlns:p14="http://schemas.microsoft.com/office/powerpoint/2010/main" val="2852164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l="14117" t="12825" r="19379" b="16631"/>
          <a:stretch>
            <a:fillRect/>
          </a:stretch>
        </p:blipFill>
        <p:spPr bwMode="auto">
          <a:xfrm>
            <a:off x="107950" y="781050"/>
            <a:ext cx="3383930" cy="535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3707780" y="805992"/>
            <a:ext cx="5256833" cy="5324535"/>
          </a:xfrm>
          <a:prstGeom prst="rect">
            <a:avLst/>
          </a:prstGeom>
          <a:solidFill>
            <a:schemeClr val="bg1"/>
          </a:solidFill>
        </p:spPr>
        <p:txBody>
          <a:bodyPr wrap="square">
            <a:spAutoFit/>
          </a:bodyPr>
          <a:lstStyle/>
          <a:p>
            <a:pPr eaLnBrk="1" fontAlgn="auto" hangingPunct="1">
              <a:spcBef>
                <a:spcPts val="0"/>
              </a:spcBef>
              <a:spcAft>
                <a:spcPts val="0"/>
              </a:spcAft>
              <a:defRPr/>
            </a:pPr>
            <a:r>
              <a:rPr lang="ja-JP" altLang="en-US" b="1" dirty="0">
                <a:latin typeface="+mn-lt"/>
                <a:ea typeface="+mn-ea"/>
              </a:rPr>
              <a:t>①．</a:t>
            </a:r>
            <a:r>
              <a:rPr lang="ja-JP" altLang="en-US" sz="2000" dirty="0">
                <a:latin typeface="HG創英ﾌﾟﾚｾﾞﾝｽEB" panose="02020809000000000000" pitchFamily="17" charset="-128"/>
                <a:ea typeface="HG創英ﾌﾟﾚｾﾞﾝｽEB" panose="02020809000000000000" pitchFamily="17" charset="-128"/>
              </a:rPr>
              <a:t>落ち着くためには、背筋をまっすぐに立てて、ゆかに両足をしっかりつけます。</a:t>
            </a:r>
            <a:endParaRPr lang="en-US" altLang="ja-JP" sz="2000" dirty="0">
              <a:latin typeface="HG創英ﾌﾟﾚｾﾞﾝｽEB" panose="02020809000000000000" pitchFamily="17" charset="-128"/>
              <a:ea typeface="HG創英ﾌﾟﾚｾﾞﾝｽEB" panose="02020809000000000000" pitchFamily="17" charset="-128"/>
            </a:endParaRPr>
          </a:p>
          <a:p>
            <a:pPr eaLnBrk="1" fontAlgn="auto" hangingPunct="1">
              <a:spcBef>
                <a:spcPts val="0"/>
              </a:spcBef>
              <a:spcAft>
                <a:spcPts val="0"/>
              </a:spcAft>
              <a:defRPr/>
            </a:pPr>
            <a:r>
              <a:rPr lang="ja-JP" altLang="en-US" sz="2000" dirty="0">
                <a:latin typeface="HG創英ﾌﾟﾚｾﾞﾝｽEB" panose="02020809000000000000" pitchFamily="17" charset="-128"/>
                <a:ea typeface="HG創英ﾌﾟﾚｾﾞﾝｽEB" panose="02020809000000000000" pitchFamily="17" charset="-128"/>
              </a:rPr>
              <a:t>②片手か両手をおなかにおきましょう。</a:t>
            </a:r>
            <a:endParaRPr lang="en-US" altLang="ja-JP" sz="2000" dirty="0">
              <a:latin typeface="HG創英ﾌﾟﾚｾﾞﾝｽEB" panose="02020809000000000000" pitchFamily="17" charset="-128"/>
              <a:ea typeface="HG創英ﾌﾟﾚｾﾞﾝｽEB" panose="02020809000000000000" pitchFamily="17" charset="-128"/>
            </a:endParaRPr>
          </a:p>
          <a:p>
            <a:pPr eaLnBrk="1" fontAlgn="auto" hangingPunct="1">
              <a:spcBef>
                <a:spcPts val="0"/>
              </a:spcBef>
              <a:spcAft>
                <a:spcPts val="0"/>
              </a:spcAft>
              <a:defRPr/>
            </a:pPr>
            <a:r>
              <a:rPr lang="ja-JP" altLang="en-US" sz="2000" dirty="0">
                <a:latin typeface="HG創英ﾌﾟﾚｾﾞﾝｽEB" panose="02020809000000000000" pitchFamily="17" charset="-128"/>
                <a:ea typeface="HG創英ﾌﾟﾚｾﾞﾝｽEB" panose="02020809000000000000" pitchFamily="17" charset="-128"/>
              </a:rPr>
              <a:t>③息を吸うとおなかがふくらむ、息を吐くとおなかがしぼむのが、腹式呼吸です。</a:t>
            </a:r>
            <a:endParaRPr lang="en-US" altLang="ja-JP" sz="2000" dirty="0">
              <a:latin typeface="HG創英ﾌﾟﾚｾﾞﾝｽEB" panose="02020809000000000000" pitchFamily="17" charset="-128"/>
              <a:ea typeface="HG創英ﾌﾟﾚｾﾞﾝｽEB" panose="02020809000000000000" pitchFamily="17" charset="-128"/>
            </a:endParaRPr>
          </a:p>
          <a:p>
            <a:pPr eaLnBrk="1" fontAlgn="auto" hangingPunct="1">
              <a:spcBef>
                <a:spcPts val="0"/>
              </a:spcBef>
              <a:spcAft>
                <a:spcPts val="0"/>
              </a:spcAft>
              <a:defRPr/>
            </a:pPr>
            <a:r>
              <a:rPr lang="ja-JP" altLang="en-US" sz="2000" dirty="0">
                <a:latin typeface="HG創英ﾌﾟﾚｾﾞﾝｽEB" panose="02020809000000000000" pitchFamily="17" charset="-128"/>
                <a:ea typeface="HG創英ﾌﾟﾚｾﾞﾝｽEB" panose="02020809000000000000" pitchFamily="17" charset="-128"/>
              </a:rPr>
              <a:t>④息を吸うのが緊張、吐くのがリラックスです。</a:t>
            </a:r>
            <a:endParaRPr lang="en-US" altLang="ja-JP" sz="2000" dirty="0">
              <a:latin typeface="HG創英ﾌﾟﾚｾﾞﾝｽEB" panose="02020809000000000000" pitchFamily="17" charset="-128"/>
              <a:ea typeface="HG創英ﾌﾟﾚｾﾞﾝｽEB" panose="02020809000000000000" pitchFamily="17" charset="-128"/>
            </a:endParaRPr>
          </a:p>
          <a:p>
            <a:pPr eaLnBrk="1" fontAlgn="auto" hangingPunct="1">
              <a:spcBef>
                <a:spcPts val="0"/>
              </a:spcBef>
              <a:spcAft>
                <a:spcPts val="0"/>
              </a:spcAft>
              <a:defRPr/>
            </a:pPr>
            <a:endParaRPr lang="en-US" altLang="ja-JP" sz="2000" dirty="0">
              <a:latin typeface="HG創英ﾌﾟﾚｾﾞﾝｽEB" panose="02020809000000000000" pitchFamily="17" charset="-128"/>
              <a:ea typeface="HG創英ﾌﾟﾚｾﾞﾝｽEB" panose="02020809000000000000" pitchFamily="17" charset="-128"/>
            </a:endParaRPr>
          </a:p>
          <a:p>
            <a:pPr eaLnBrk="1" fontAlgn="auto" hangingPunct="1">
              <a:spcBef>
                <a:spcPts val="0"/>
              </a:spcBef>
              <a:spcAft>
                <a:spcPts val="0"/>
              </a:spcAft>
              <a:defRPr/>
            </a:pPr>
            <a:r>
              <a:rPr lang="ja-JP" altLang="en-US" sz="2000" dirty="0">
                <a:latin typeface="HG創英ﾌﾟﾚｾﾞﾝｽEB" panose="02020809000000000000" pitchFamily="17" charset="-128"/>
                <a:ea typeface="HG創英ﾌﾟﾚｾﾞﾝｽEB" panose="02020809000000000000" pitchFamily="17" charset="-128"/>
              </a:rPr>
              <a:t>⑤１，２，３で息を吸って、４でとめて、　５，６，７，８，９，１０とゆっくり息を吐いていきます。吐いていくときに、ドキドキや不安が体の外にでていく感じがするといいですよ。</a:t>
            </a:r>
            <a:endParaRPr lang="en-US" altLang="ja-JP" sz="2000" dirty="0">
              <a:latin typeface="HG創英ﾌﾟﾚｾﾞﾝｽEB" panose="02020809000000000000" pitchFamily="17" charset="-128"/>
              <a:ea typeface="HG創英ﾌﾟﾚｾﾞﾝｽEB" panose="02020809000000000000" pitchFamily="17" charset="-128"/>
            </a:endParaRPr>
          </a:p>
          <a:p>
            <a:pPr eaLnBrk="1" fontAlgn="auto" hangingPunct="1">
              <a:spcBef>
                <a:spcPts val="0"/>
              </a:spcBef>
              <a:spcAft>
                <a:spcPts val="0"/>
              </a:spcAft>
              <a:defRPr/>
            </a:pPr>
            <a:r>
              <a:rPr lang="ja-JP" altLang="en-US" sz="2000" dirty="0">
                <a:latin typeface="HG創英ﾌﾟﾚｾﾞﾝｽEB" panose="02020809000000000000" pitchFamily="17" charset="-128"/>
                <a:ea typeface="HG創英ﾌﾟﾚｾﾞﾝｽEB" panose="02020809000000000000" pitchFamily="17" charset="-128"/>
              </a:rPr>
              <a:t>⑥数を数えますから、それにあわせて、呼吸をしてみましょう。まず、息をはききって、はい、１、２，３吸って、４とめて、５，６，７，８，９，１０．</a:t>
            </a:r>
          </a:p>
        </p:txBody>
      </p:sp>
      <p:sp>
        <p:nvSpPr>
          <p:cNvPr id="18436" name="テキスト ボックス 3"/>
          <p:cNvSpPr txBox="1">
            <a:spLocks noChangeArrowheads="1"/>
          </p:cNvSpPr>
          <p:nvPr/>
        </p:nvSpPr>
        <p:spPr bwMode="auto">
          <a:xfrm>
            <a:off x="107950" y="128588"/>
            <a:ext cx="8640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b="1" u="sng" dirty="0" smtClean="0"/>
              <a:t>落ち着く</a:t>
            </a:r>
            <a:r>
              <a:rPr lang="ja-JP" altLang="en-US" sz="3600" b="1" u="sng" dirty="0"/>
              <a:t>ため</a:t>
            </a:r>
            <a:r>
              <a:rPr lang="ja-JP" altLang="en-US" sz="3600" b="1" u="sng" dirty="0" smtClean="0"/>
              <a:t>の呼吸法</a:t>
            </a:r>
            <a:endParaRPr lang="ja-JP" altLang="en-US" sz="3600" b="1" u="sng" dirty="0"/>
          </a:p>
        </p:txBody>
      </p:sp>
      <p:grpSp>
        <p:nvGrpSpPr>
          <p:cNvPr id="13" name="グループ化 12"/>
          <p:cNvGrpSpPr>
            <a:grpSpLocks/>
          </p:cNvGrpSpPr>
          <p:nvPr/>
        </p:nvGrpSpPr>
        <p:grpSpPr bwMode="auto">
          <a:xfrm>
            <a:off x="827584" y="2780928"/>
            <a:ext cx="1150938" cy="1031875"/>
            <a:chOff x="1475656" y="2708920"/>
            <a:chExt cx="1152128" cy="1031718"/>
          </a:xfrm>
        </p:grpSpPr>
        <p:cxnSp>
          <p:nvCxnSpPr>
            <p:cNvPr id="6" name="直線矢印コネクタ 5"/>
            <p:cNvCxnSpPr/>
            <p:nvPr/>
          </p:nvCxnSpPr>
          <p:spPr>
            <a:xfrm flipH="1">
              <a:off x="1475656" y="2708920"/>
              <a:ext cx="936005" cy="792042"/>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691779" y="2804156"/>
              <a:ext cx="936005" cy="936482"/>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テキスト ボックス 1"/>
          <p:cNvSpPr txBox="1"/>
          <p:nvPr/>
        </p:nvSpPr>
        <p:spPr>
          <a:xfrm>
            <a:off x="-7829" y="6251147"/>
            <a:ext cx="3859749" cy="276999"/>
          </a:xfrm>
          <a:prstGeom prst="rect">
            <a:avLst/>
          </a:prstGeom>
          <a:solidFill>
            <a:schemeClr val="bg1"/>
          </a:solidFill>
        </p:spPr>
        <p:txBody>
          <a:bodyPr wrap="square" rtlCol="0">
            <a:spAutoFit/>
          </a:bodyPr>
          <a:lstStyle/>
          <a:p>
            <a:r>
              <a:rPr kumimoji="1" lang="ja-JP" altLang="en-US" sz="1200" dirty="0"/>
              <a:t>冨永良喜・山中寛（２０１３）本番に弱いわん太</a:t>
            </a:r>
            <a:r>
              <a:rPr kumimoji="1" lang="en-US" altLang="ja-JP" sz="1200" dirty="0"/>
              <a:t>.</a:t>
            </a:r>
            <a:r>
              <a:rPr kumimoji="1" lang="ja-JP" altLang="en-US" sz="1200" dirty="0"/>
              <a:t>遠見書房</a:t>
            </a:r>
          </a:p>
        </p:txBody>
      </p:sp>
    </p:spTree>
    <p:extLst>
      <p:ext uri="{BB962C8B-B14F-4D97-AF65-F5344CB8AC3E}">
        <p14:creationId xmlns:p14="http://schemas.microsoft.com/office/powerpoint/2010/main" val="369985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9640</TotalTime>
  <Words>4139</Words>
  <Application>Microsoft Office PowerPoint</Application>
  <PresentationFormat>画面に合わせる (4:3)</PresentationFormat>
  <Paragraphs>495</Paragraphs>
  <Slides>33</Slides>
  <Notes>18</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33</vt:i4>
      </vt:variant>
    </vt:vector>
  </HeadingPairs>
  <TitlesOfParts>
    <vt:vector size="52" baseType="lpstr">
      <vt:lpstr>AR Pゴシック体S</vt:lpstr>
      <vt:lpstr>AR P丸ゴシック体E</vt:lpstr>
      <vt:lpstr>AR P丸ゴシック体M</vt:lpstr>
      <vt:lpstr>BIZ UDPゴシック</vt:lpstr>
      <vt:lpstr>FCイーマ513</vt:lpstr>
      <vt:lpstr>HGPｺﾞｼｯｸE</vt:lpstr>
      <vt:lpstr>HGP教科書体</vt:lpstr>
      <vt:lpstr>HGP創英ﾌﾟﾚｾﾞﾝｽEB</vt:lpstr>
      <vt:lpstr>HGP創英角ｺﾞｼｯｸUB</vt:lpstr>
      <vt:lpstr>HG創英ﾌﾟﾚｾﾞﾝｽEB</vt:lpstr>
      <vt:lpstr>HG創英角ｺﾞｼｯｸUB</vt:lpstr>
      <vt:lpstr>Monotype Sorts</vt:lpstr>
      <vt:lpstr>ＭＳ Ｐゴシック</vt:lpstr>
      <vt:lpstr>ＭＳ Ｐ明朝</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　ストレッサー 　　Stressor</vt:lpstr>
      <vt:lpstr>PowerPoint プレゼンテーション</vt:lpstr>
      <vt:lpstr>　ストレッサー 　　Stressor</vt:lpstr>
      <vt:lpstr>PowerPoint プレゼンテーション</vt:lpstr>
      <vt:lpstr>PowerPoint プレゼンテーション</vt:lpstr>
      <vt:lpstr>PowerPoint プレゼンテーション</vt:lpstr>
      <vt:lpstr>PowerPoint プレゼンテーション</vt:lpstr>
      <vt:lpstr>　ストレッサー 　　Stressor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眠りのため、落ち着くための リラクセーション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ストレッサー 　　Stressor</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tominagay</dc:creator>
  <cp:lastModifiedBy>Tomy</cp:lastModifiedBy>
  <cp:revision>135</cp:revision>
  <cp:lastPrinted>2024-03-07T13:56:21Z</cp:lastPrinted>
  <dcterms:created xsi:type="dcterms:W3CDTF">2013-02-01T04:40:42Z</dcterms:created>
  <dcterms:modified xsi:type="dcterms:W3CDTF">2024-03-17T04:26:34Z</dcterms:modified>
</cp:coreProperties>
</file>